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sldIdLst>
    <p:sldId id="266" r:id="rId5"/>
    <p:sldId id="257"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5" r:id="rId20"/>
    <p:sldId id="286" r:id="rId21"/>
    <p:sldId id="297" r:id="rId22"/>
    <p:sldId id="287" r:id="rId23"/>
    <p:sldId id="288" r:id="rId24"/>
    <p:sldId id="289" r:id="rId25"/>
    <p:sldId id="290" r:id="rId26"/>
    <p:sldId id="291" r:id="rId27"/>
    <p:sldId id="292" r:id="rId28"/>
    <p:sldId id="293" r:id="rId29"/>
    <p:sldId id="294" r:id="rId30"/>
    <p:sldId id="295" r:id="rId31"/>
    <p:sldId id="29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00153-68F2-427D-965C-CBC4D5F7104B}" v="5" dt="2024-11-07T11:13:39.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pandana Baindla" userId="4d90e66f59d2ef0f" providerId="LiveId" clId="{10300153-68F2-427D-965C-CBC4D5F7104B}"/>
    <pc:docChg chg="undo custSel addSld modSld">
      <pc:chgData name="Spandana Baindla" userId="4d90e66f59d2ef0f" providerId="LiveId" clId="{10300153-68F2-427D-965C-CBC4D5F7104B}" dt="2024-11-07T11:24:14.043" v="472" actId="113"/>
      <pc:docMkLst>
        <pc:docMk/>
      </pc:docMkLst>
      <pc:sldChg chg="modSp mod">
        <pc:chgData name="Spandana Baindla" userId="4d90e66f59d2ef0f" providerId="LiveId" clId="{10300153-68F2-427D-965C-CBC4D5F7104B}" dt="2024-11-07T11:00:03.926" v="62" actId="20577"/>
        <pc:sldMkLst>
          <pc:docMk/>
          <pc:sldMk cId="2305573543" sldId="267"/>
        </pc:sldMkLst>
        <pc:spChg chg="mod">
          <ac:chgData name="Spandana Baindla" userId="4d90e66f59d2ef0f" providerId="LiveId" clId="{10300153-68F2-427D-965C-CBC4D5F7104B}" dt="2024-11-07T11:00:03.926" v="62" actId="20577"/>
          <ac:spMkLst>
            <pc:docMk/>
            <pc:sldMk cId="2305573543" sldId="267"/>
            <ac:spMk id="3" creationId="{B58933FC-C234-FE64-6FA9-66CCE5AB984C}"/>
          </ac:spMkLst>
        </pc:spChg>
      </pc:sldChg>
      <pc:sldChg chg="modSp mod">
        <pc:chgData name="Spandana Baindla" userId="4d90e66f59d2ef0f" providerId="LiveId" clId="{10300153-68F2-427D-965C-CBC4D5F7104B}" dt="2024-11-07T11:02:44.100" v="88" actId="20577"/>
        <pc:sldMkLst>
          <pc:docMk/>
          <pc:sldMk cId="2777191091" sldId="268"/>
        </pc:sldMkLst>
        <pc:spChg chg="mod">
          <ac:chgData name="Spandana Baindla" userId="4d90e66f59d2ef0f" providerId="LiveId" clId="{10300153-68F2-427D-965C-CBC4D5F7104B}" dt="2024-11-07T06:11:20.701" v="57" actId="20577"/>
          <ac:spMkLst>
            <pc:docMk/>
            <pc:sldMk cId="2777191091" sldId="268"/>
            <ac:spMk id="2" creationId="{A3F75919-5F66-B1DD-419C-EF840CC325B2}"/>
          </ac:spMkLst>
        </pc:spChg>
        <pc:spChg chg="mod">
          <ac:chgData name="Spandana Baindla" userId="4d90e66f59d2ef0f" providerId="LiveId" clId="{10300153-68F2-427D-965C-CBC4D5F7104B}" dt="2024-11-07T11:02:44.100" v="88" actId="20577"/>
          <ac:spMkLst>
            <pc:docMk/>
            <pc:sldMk cId="2777191091" sldId="268"/>
            <ac:spMk id="3" creationId="{5A8F4007-A661-7987-3068-2D751FA23BFC}"/>
          </ac:spMkLst>
        </pc:spChg>
        <pc:picChg chg="mod">
          <ac:chgData name="Spandana Baindla" userId="4d90e66f59d2ef0f" providerId="LiveId" clId="{10300153-68F2-427D-965C-CBC4D5F7104B}" dt="2024-11-07T11:02:40.038" v="87" actId="14100"/>
          <ac:picMkLst>
            <pc:docMk/>
            <pc:sldMk cId="2777191091" sldId="268"/>
            <ac:picMk id="8" creationId="{70A0B8A0-7A27-BFB6-CA28-68C314488295}"/>
          </ac:picMkLst>
        </pc:picChg>
      </pc:sldChg>
      <pc:sldChg chg="modSp mod">
        <pc:chgData name="Spandana Baindla" userId="4d90e66f59d2ef0f" providerId="LiveId" clId="{10300153-68F2-427D-965C-CBC4D5F7104B}" dt="2024-11-07T11:04:33.831" v="113" actId="20577"/>
        <pc:sldMkLst>
          <pc:docMk/>
          <pc:sldMk cId="1133647352" sldId="269"/>
        </pc:sldMkLst>
        <pc:spChg chg="mod">
          <ac:chgData name="Spandana Baindla" userId="4d90e66f59d2ef0f" providerId="LiveId" clId="{10300153-68F2-427D-965C-CBC4D5F7104B}" dt="2024-11-07T11:04:33.831" v="113" actId="20577"/>
          <ac:spMkLst>
            <pc:docMk/>
            <pc:sldMk cId="1133647352" sldId="269"/>
            <ac:spMk id="3" creationId="{DF9DFDFB-E64D-10F2-86F8-E1FC229626BE}"/>
          </ac:spMkLst>
        </pc:spChg>
      </pc:sldChg>
      <pc:sldChg chg="modSp mod">
        <pc:chgData name="Spandana Baindla" userId="4d90e66f59d2ef0f" providerId="LiveId" clId="{10300153-68F2-427D-965C-CBC4D5F7104B}" dt="2024-11-07T06:18:30.946" v="58" actId="20577"/>
        <pc:sldMkLst>
          <pc:docMk/>
          <pc:sldMk cId="1140887338" sldId="270"/>
        </pc:sldMkLst>
        <pc:spChg chg="mod">
          <ac:chgData name="Spandana Baindla" userId="4d90e66f59d2ef0f" providerId="LiveId" clId="{10300153-68F2-427D-965C-CBC4D5F7104B}" dt="2024-11-07T06:18:30.946" v="58" actId="20577"/>
          <ac:spMkLst>
            <pc:docMk/>
            <pc:sldMk cId="1140887338" sldId="270"/>
            <ac:spMk id="3" creationId="{E1D71E95-272E-2FE8-8B03-CB9B67939EF3}"/>
          </ac:spMkLst>
        </pc:spChg>
      </pc:sldChg>
      <pc:sldChg chg="modSp mod">
        <pc:chgData name="Spandana Baindla" userId="4d90e66f59d2ef0f" providerId="LiveId" clId="{10300153-68F2-427D-965C-CBC4D5F7104B}" dt="2024-11-07T05:58:26.172" v="56" actId="20577"/>
        <pc:sldMkLst>
          <pc:docMk/>
          <pc:sldMk cId="1970734818" sldId="271"/>
        </pc:sldMkLst>
        <pc:spChg chg="mod">
          <ac:chgData name="Spandana Baindla" userId="4d90e66f59d2ef0f" providerId="LiveId" clId="{10300153-68F2-427D-965C-CBC4D5F7104B}" dt="2024-11-07T05:58:26.172" v="56" actId="20577"/>
          <ac:spMkLst>
            <pc:docMk/>
            <pc:sldMk cId="1970734818" sldId="271"/>
            <ac:spMk id="3" creationId="{AD537C74-1166-3842-6201-33B252E6CC09}"/>
          </ac:spMkLst>
        </pc:spChg>
      </pc:sldChg>
      <pc:sldChg chg="modSp mod">
        <pc:chgData name="Spandana Baindla" userId="4d90e66f59d2ef0f" providerId="LiveId" clId="{10300153-68F2-427D-965C-CBC4D5F7104B}" dt="2024-11-07T11:07:21.126" v="129" actId="1076"/>
        <pc:sldMkLst>
          <pc:docMk/>
          <pc:sldMk cId="420887998" sldId="272"/>
        </pc:sldMkLst>
        <pc:spChg chg="mod">
          <ac:chgData name="Spandana Baindla" userId="4d90e66f59d2ef0f" providerId="LiveId" clId="{10300153-68F2-427D-965C-CBC4D5F7104B}" dt="2024-11-07T11:07:01.192" v="128" actId="14100"/>
          <ac:spMkLst>
            <pc:docMk/>
            <pc:sldMk cId="420887998" sldId="272"/>
            <ac:spMk id="3" creationId="{2735CF4E-6EEA-E1C2-E59F-22666B080638}"/>
          </ac:spMkLst>
        </pc:spChg>
        <pc:picChg chg="mod">
          <ac:chgData name="Spandana Baindla" userId="4d90e66f59d2ef0f" providerId="LiveId" clId="{10300153-68F2-427D-965C-CBC4D5F7104B}" dt="2024-11-07T11:07:21.126" v="129" actId="1076"/>
          <ac:picMkLst>
            <pc:docMk/>
            <pc:sldMk cId="420887998" sldId="272"/>
            <ac:picMk id="5" creationId="{D8A2D007-DFDD-3CCE-0743-E9E9A652BAC7}"/>
          </ac:picMkLst>
        </pc:picChg>
      </pc:sldChg>
      <pc:sldChg chg="modSp mod">
        <pc:chgData name="Spandana Baindla" userId="4d90e66f59d2ef0f" providerId="LiveId" clId="{10300153-68F2-427D-965C-CBC4D5F7104B}" dt="2024-11-07T11:08:21.454" v="142" actId="27636"/>
        <pc:sldMkLst>
          <pc:docMk/>
          <pc:sldMk cId="3782517555" sldId="274"/>
        </pc:sldMkLst>
        <pc:spChg chg="mod">
          <ac:chgData name="Spandana Baindla" userId="4d90e66f59d2ef0f" providerId="LiveId" clId="{10300153-68F2-427D-965C-CBC4D5F7104B}" dt="2024-11-07T11:08:21.454" v="142" actId="27636"/>
          <ac:spMkLst>
            <pc:docMk/>
            <pc:sldMk cId="3782517555" sldId="274"/>
            <ac:spMk id="3" creationId="{9968EED2-A134-BC72-78BC-E15D00FBAE53}"/>
          </ac:spMkLst>
        </pc:spChg>
      </pc:sldChg>
      <pc:sldChg chg="modSp mod">
        <pc:chgData name="Spandana Baindla" userId="4d90e66f59d2ef0f" providerId="LiveId" clId="{10300153-68F2-427D-965C-CBC4D5F7104B}" dt="2024-11-07T11:09:41.093" v="177" actId="20577"/>
        <pc:sldMkLst>
          <pc:docMk/>
          <pc:sldMk cId="1555343827" sldId="275"/>
        </pc:sldMkLst>
        <pc:spChg chg="mod">
          <ac:chgData name="Spandana Baindla" userId="4d90e66f59d2ef0f" providerId="LiveId" clId="{10300153-68F2-427D-965C-CBC4D5F7104B}" dt="2024-11-07T11:09:41.093" v="177" actId="20577"/>
          <ac:spMkLst>
            <pc:docMk/>
            <pc:sldMk cId="1555343827" sldId="275"/>
            <ac:spMk id="3" creationId="{9802554B-3CEA-CEE5-DC92-40650877444C}"/>
          </ac:spMkLst>
        </pc:spChg>
      </pc:sldChg>
      <pc:sldChg chg="modSp mod">
        <pc:chgData name="Spandana Baindla" userId="4d90e66f59d2ef0f" providerId="LiveId" clId="{10300153-68F2-427D-965C-CBC4D5F7104B}" dt="2024-11-07T11:10:17.991" v="182" actId="14100"/>
        <pc:sldMkLst>
          <pc:docMk/>
          <pc:sldMk cId="3874285367" sldId="276"/>
        </pc:sldMkLst>
        <pc:spChg chg="mod">
          <ac:chgData name="Spandana Baindla" userId="4d90e66f59d2ef0f" providerId="LiveId" clId="{10300153-68F2-427D-965C-CBC4D5F7104B}" dt="2024-11-07T11:10:01.064" v="178" actId="20577"/>
          <ac:spMkLst>
            <pc:docMk/>
            <pc:sldMk cId="3874285367" sldId="276"/>
            <ac:spMk id="3" creationId="{5D4B8ADD-0DF1-1A8B-FE18-743425DE9851}"/>
          </ac:spMkLst>
        </pc:spChg>
        <pc:picChg chg="mod">
          <ac:chgData name="Spandana Baindla" userId="4d90e66f59d2ef0f" providerId="LiveId" clId="{10300153-68F2-427D-965C-CBC4D5F7104B}" dt="2024-11-07T11:10:17.991" v="182" actId="14100"/>
          <ac:picMkLst>
            <pc:docMk/>
            <pc:sldMk cId="3874285367" sldId="276"/>
            <ac:picMk id="5" creationId="{4053FB95-B9A3-2B97-F8D3-0719C672EE11}"/>
          </ac:picMkLst>
        </pc:picChg>
      </pc:sldChg>
      <pc:sldChg chg="modSp mod">
        <pc:chgData name="Spandana Baindla" userId="4d90e66f59d2ef0f" providerId="LiveId" clId="{10300153-68F2-427D-965C-CBC4D5F7104B}" dt="2024-11-07T11:11:09.587" v="268" actId="20577"/>
        <pc:sldMkLst>
          <pc:docMk/>
          <pc:sldMk cId="3287426364" sldId="277"/>
        </pc:sldMkLst>
        <pc:spChg chg="mod">
          <ac:chgData name="Spandana Baindla" userId="4d90e66f59d2ef0f" providerId="LiveId" clId="{10300153-68F2-427D-965C-CBC4D5F7104B}" dt="2024-11-07T11:11:09.587" v="268" actId="20577"/>
          <ac:spMkLst>
            <pc:docMk/>
            <pc:sldMk cId="3287426364" sldId="277"/>
            <ac:spMk id="3" creationId="{438B9171-C04E-97FB-EC11-DBD1616585FF}"/>
          </ac:spMkLst>
        </pc:spChg>
      </pc:sldChg>
      <pc:sldChg chg="modSp mod">
        <pc:chgData name="Spandana Baindla" userId="4d90e66f59d2ef0f" providerId="LiveId" clId="{10300153-68F2-427D-965C-CBC4D5F7104B}" dt="2024-11-07T04:58:31.923" v="4" actId="14100"/>
        <pc:sldMkLst>
          <pc:docMk/>
          <pc:sldMk cId="2002635289" sldId="285"/>
        </pc:sldMkLst>
        <pc:spChg chg="mod">
          <ac:chgData name="Spandana Baindla" userId="4d90e66f59d2ef0f" providerId="LiveId" clId="{10300153-68F2-427D-965C-CBC4D5F7104B}" dt="2024-11-07T04:58:31.923" v="4" actId="14100"/>
          <ac:spMkLst>
            <pc:docMk/>
            <pc:sldMk cId="2002635289" sldId="285"/>
            <ac:spMk id="2" creationId="{3CF69EB0-6541-7D2F-D686-F8D5E8D23AA5}"/>
          </ac:spMkLst>
        </pc:spChg>
      </pc:sldChg>
      <pc:sldChg chg="modSp mod">
        <pc:chgData name="Spandana Baindla" userId="4d90e66f59d2ef0f" providerId="LiveId" clId="{10300153-68F2-427D-965C-CBC4D5F7104B}" dt="2024-11-07T11:16:39.778" v="304" actId="5793"/>
        <pc:sldMkLst>
          <pc:docMk/>
          <pc:sldMk cId="187114688" sldId="288"/>
        </pc:sldMkLst>
        <pc:spChg chg="mod">
          <ac:chgData name="Spandana Baindla" userId="4d90e66f59d2ef0f" providerId="LiveId" clId="{10300153-68F2-427D-965C-CBC4D5F7104B}" dt="2024-11-07T11:16:39.778" v="304" actId="5793"/>
          <ac:spMkLst>
            <pc:docMk/>
            <pc:sldMk cId="187114688" sldId="288"/>
            <ac:spMk id="3" creationId="{A5DE77B3-92A3-768B-9C75-715C46ABDA6D}"/>
          </ac:spMkLst>
        </pc:spChg>
      </pc:sldChg>
      <pc:sldChg chg="modSp mod">
        <pc:chgData name="Spandana Baindla" userId="4d90e66f59d2ef0f" providerId="LiveId" clId="{10300153-68F2-427D-965C-CBC4D5F7104B}" dt="2024-11-07T11:21:15.857" v="312" actId="20577"/>
        <pc:sldMkLst>
          <pc:docMk/>
          <pc:sldMk cId="1004052847" sldId="289"/>
        </pc:sldMkLst>
        <pc:spChg chg="mod">
          <ac:chgData name="Spandana Baindla" userId="4d90e66f59d2ef0f" providerId="LiveId" clId="{10300153-68F2-427D-965C-CBC4D5F7104B}" dt="2024-11-07T11:21:15.857" v="312" actId="20577"/>
          <ac:spMkLst>
            <pc:docMk/>
            <pc:sldMk cId="1004052847" sldId="289"/>
            <ac:spMk id="3" creationId="{666D3696-0D6D-C06B-8D75-C902A4338AAF}"/>
          </ac:spMkLst>
        </pc:spChg>
      </pc:sldChg>
      <pc:sldChg chg="modSp mod">
        <pc:chgData name="Spandana Baindla" userId="4d90e66f59d2ef0f" providerId="LiveId" clId="{10300153-68F2-427D-965C-CBC4D5F7104B}" dt="2024-11-07T11:24:14.043" v="472" actId="113"/>
        <pc:sldMkLst>
          <pc:docMk/>
          <pc:sldMk cId="2530114487" sldId="290"/>
        </pc:sldMkLst>
        <pc:spChg chg="mod">
          <ac:chgData name="Spandana Baindla" userId="4d90e66f59d2ef0f" providerId="LiveId" clId="{10300153-68F2-427D-965C-CBC4D5F7104B}" dt="2024-11-07T11:24:14.043" v="472" actId="113"/>
          <ac:spMkLst>
            <pc:docMk/>
            <pc:sldMk cId="2530114487" sldId="290"/>
            <ac:spMk id="3" creationId="{5F13262A-EAC3-A3CF-012E-1C6A90F2AD51}"/>
          </ac:spMkLst>
        </pc:spChg>
      </pc:sldChg>
      <pc:sldChg chg="addSp modSp new mod">
        <pc:chgData name="Spandana Baindla" userId="4d90e66f59d2ef0f" providerId="LiveId" clId="{10300153-68F2-427D-965C-CBC4D5F7104B}" dt="2024-11-07T11:13:39.638" v="300" actId="14100"/>
        <pc:sldMkLst>
          <pc:docMk/>
          <pc:sldMk cId="2471732130" sldId="297"/>
        </pc:sldMkLst>
        <pc:spChg chg="mod">
          <ac:chgData name="Spandana Baindla" userId="4d90e66f59d2ef0f" providerId="LiveId" clId="{10300153-68F2-427D-965C-CBC4D5F7104B}" dt="2024-11-07T05:00:12.615" v="41" actId="1076"/>
          <ac:spMkLst>
            <pc:docMk/>
            <pc:sldMk cId="2471732130" sldId="297"/>
            <ac:spMk id="2" creationId="{86BCA3A0-472C-9308-5280-F60A8D5088E1}"/>
          </ac:spMkLst>
        </pc:spChg>
        <pc:spChg chg="mod">
          <ac:chgData name="Spandana Baindla" userId="4d90e66f59d2ef0f" providerId="LiveId" clId="{10300153-68F2-427D-965C-CBC4D5F7104B}" dt="2024-11-07T11:13:33.854" v="299" actId="2710"/>
          <ac:spMkLst>
            <pc:docMk/>
            <pc:sldMk cId="2471732130" sldId="297"/>
            <ac:spMk id="3" creationId="{DF790127-F357-FBF8-A978-4BD0FE316318}"/>
          </ac:spMkLst>
        </pc:spChg>
        <pc:picChg chg="add mod">
          <ac:chgData name="Spandana Baindla" userId="4d90e66f59d2ef0f" providerId="LiveId" clId="{10300153-68F2-427D-965C-CBC4D5F7104B}" dt="2024-11-07T11:13:39.638" v="300" actId="14100"/>
          <ac:picMkLst>
            <pc:docMk/>
            <pc:sldMk cId="2471732130" sldId="297"/>
            <ac:picMk id="1026" creationId="{E902BCB0-FE2D-AF58-147A-E1440C29746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11/7/2024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11/7/2024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11/7/2024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fontScale="90000"/>
          </a:bodyPr>
          <a:lstStyle/>
          <a:p>
            <a:pPr algn="l"/>
            <a:r>
              <a:rPr lang="en-US" sz="5400" b="1" dirty="0">
                <a:solidFill>
                  <a:srgbClr val="FFFFFF"/>
                </a:solidFill>
                <a:latin typeface="Times New Roman" panose="02020603050405020304" pitchFamily="18" charset="0"/>
                <a:cs typeface="Times New Roman" panose="02020603050405020304" pitchFamily="18" charset="0"/>
              </a:rPr>
              <a:t>MINI PROECT-1</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92500"/>
          </a:bodyPr>
          <a:lstStyle/>
          <a:p>
            <a:pPr algn="l">
              <a:spcAft>
                <a:spcPts val="600"/>
              </a:spcAft>
            </a:pPr>
            <a:r>
              <a:rPr lang="en-US" sz="1800" dirty="0">
                <a:solidFill>
                  <a:srgbClr val="FFFFFF"/>
                </a:solidFill>
              </a:rPr>
              <a:t>                                                      - SPANDANA BAINDLA</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CA8B-F66B-C34C-5486-D1E979C8A98F}"/>
              </a:ext>
            </a:extLst>
          </p:cNvPr>
          <p:cNvSpPr>
            <a:spLocks noGrp="1"/>
          </p:cNvSpPr>
          <p:nvPr>
            <p:ph type="title"/>
          </p:nvPr>
        </p:nvSpPr>
        <p:spPr>
          <a:xfrm>
            <a:off x="1371600" y="152760"/>
            <a:ext cx="9601200" cy="837840"/>
          </a:xfrm>
        </p:spPr>
        <p:txBody>
          <a:bodyPr/>
          <a:lstStyle/>
          <a:p>
            <a:pPr algn="ctr"/>
            <a:r>
              <a:rPr lang="en-IN" b="1" dirty="0">
                <a:latin typeface="Times New Roman" panose="02020603050405020304" pitchFamily="18" charset="0"/>
                <a:cs typeface="Times New Roman" panose="02020603050405020304" pitchFamily="18" charset="0"/>
              </a:rPr>
              <a:t>SECURITY GROUP</a:t>
            </a:r>
          </a:p>
        </p:txBody>
      </p:sp>
      <p:sp>
        <p:nvSpPr>
          <p:cNvPr id="3" name="Content Placeholder 2">
            <a:extLst>
              <a:ext uri="{FF2B5EF4-FFF2-40B4-BE49-F238E27FC236}">
                <a16:creationId xmlns:a16="http://schemas.microsoft.com/office/drawing/2014/main" id="{9968EED2-A134-BC72-78BC-E15D00FBAE53}"/>
              </a:ext>
            </a:extLst>
          </p:cNvPr>
          <p:cNvSpPr>
            <a:spLocks noGrp="1"/>
          </p:cNvSpPr>
          <p:nvPr>
            <p:ph idx="1"/>
          </p:nvPr>
        </p:nvSpPr>
        <p:spPr>
          <a:xfrm>
            <a:off x="1371600" y="990600"/>
            <a:ext cx="9894498" cy="4876800"/>
          </a:xfrm>
        </p:spPr>
        <p:txBody>
          <a:bodyPr>
            <a:normAutofit fontScale="92500"/>
          </a:bodyPr>
          <a:lstStyle/>
          <a:p>
            <a:pPr marL="0" indent="0">
              <a:lnSpc>
                <a:spcPct val="150000"/>
              </a:lnSpc>
              <a:buNone/>
            </a:pPr>
            <a:r>
              <a:rPr lang="en-US" dirty="0"/>
              <a:t>Security Groups act as virtual firewalls for your EC2 instances. They define rules that control the incoming and outgoing network traffic.</a:t>
            </a:r>
          </a:p>
          <a:p>
            <a:pPr marL="457200" indent="-457200">
              <a:lnSpc>
                <a:spcPct val="150000"/>
              </a:lnSpc>
              <a:buFont typeface="+mj-lt"/>
              <a:buAutoNum type="arabicPeriod"/>
            </a:pPr>
            <a:r>
              <a:rPr lang="en-US" b="1" dirty="0"/>
              <a:t>Create a Security Group: </a:t>
            </a:r>
            <a:r>
              <a:rPr lang="en-US" dirty="0"/>
              <a:t>Name the security group as desired and check the default rules provided.</a:t>
            </a:r>
          </a:p>
          <a:p>
            <a:pPr marL="457200" indent="-457200">
              <a:lnSpc>
                <a:spcPct val="150000"/>
              </a:lnSpc>
              <a:buFont typeface="+mj-lt"/>
              <a:buAutoNum type="arabicPeriod"/>
            </a:pPr>
            <a:r>
              <a:rPr lang="en-US" b="1" dirty="0"/>
              <a:t>Set Inbound Rules</a:t>
            </a:r>
            <a:r>
              <a:rPr lang="en-US" dirty="0"/>
              <a:t>: Allow access on ports 80 (HTTP) and 22 (SSH) from your specific IP range </a:t>
            </a:r>
          </a:p>
          <a:p>
            <a:pPr marL="457200" indent="-457200">
              <a:lnSpc>
                <a:spcPct val="150000"/>
              </a:lnSpc>
              <a:buFont typeface="+mj-lt"/>
              <a:buAutoNum type="arabicPeriod"/>
            </a:pPr>
            <a:r>
              <a:rPr lang="en-US" b="1" dirty="0"/>
              <a:t>Associate with EC2: </a:t>
            </a:r>
            <a:r>
              <a:rPr lang="en-US" dirty="0"/>
              <a:t>Attach the newly created security group to your existing EC2 instance.</a:t>
            </a:r>
          </a:p>
          <a:p>
            <a:pPr marL="457200" indent="-457200">
              <a:lnSpc>
                <a:spcPct val="150000"/>
              </a:lnSpc>
              <a:buFont typeface="+mj-lt"/>
              <a:buAutoNum type="arabicPeriod"/>
            </a:pPr>
            <a:r>
              <a:rPr lang="en-US" b="1" dirty="0"/>
              <a:t>Verify Access: </a:t>
            </a:r>
            <a:r>
              <a:rPr lang="en-US" dirty="0"/>
              <a:t>Test the SSH connection to ensure you can successfully connect to the EC2 instance.</a:t>
            </a:r>
          </a:p>
          <a:p>
            <a:pPr marL="0" indent="0">
              <a:lnSpc>
                <a:spcPct val="150000"/>
              </a:lnSpc>
              <a:buNone/>
            </a:pPr>
            <a:endParaRPr lang="en-IN" dirty="0"/>
          </a:p>
        </p:txBody>
      </p:sp>
      <p:pic>
        <p:nvPicPr>
          <p:cNvPr id="6" name="Graphic 5">
            <a:extLst>
              <a:ext uri="{FF2B5EF4-FFF2-40B4-BE49-F238E27FC236}">
                <a16:creationId xmlns:a16="http://schemas.microsoft.com/office/drawing/2014/main" id="{B40CE05F-31C6-539C-E7BD-694E08552C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43875" y="5172075"/>
            <a:ext cx="3648075" cy="1409700"/>
          </a:xfrm>
          <a:prstGeom prst="rect">
            <a:avLst/>
          </a:prstGeom>
        </p:spPr>
      </p:pic>
    </p:spTree>
    <p:extLst>
      <p:ext uri="{BB962C8B-B14F-4D97-AF65-F5344CB8AC3E}">
        <p14:creationId xmlns:p14="http://schemas.microsoft.com/office/powerpoint/2010/main" val="3782517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284E-A2D5-4B89-7C76-715816016906}"/>
              </a:ext>
            </a:extLst>
          </p:cNvPr>
          <p:cNvSpPr>
            <a:spLocks noGrp="1"/>
          </p:cNvSpPr>
          <p:nvPr>
            <p:ph type="title"/>
          </p:nvPr>
        </p:nvSpPr>
        <p:spPr>
          <a:xfrm>
            <a:off x="1457864" y="125083"/>
            <a:ext cx="9601200" cy="865517"/>
          </a:xfrm>
        </p:spPr>
        <p:txBody>
          <a:bodyPr/>
          <a:lstStyle/>
          <a:p>
            <a:pPr algn="ctr"/>
            <a:r>
              <a:rPr lang="en-IN" b="1" dirty="0">
                <a:latin typeface="Times New Roman" panose="02020603050405020304" pitchFamily="18" charset="0"/>
                <a:cs typeface="Times New Roman" panose="02020603050405020304" pitchFamily="18" charset="0"/>
              </a:rPr>
              <a:t>VOLUME AND SNAPSHOTS</a:t>
            </a:r>
          </a:p>
        </p:txBody>
      </p:sp>
      <p:sp>
        <p:nvSpPr>
          <p:cNvPr id="3" name="Content Placeholder 2">
            <a:extLst>
              <a:ext uri="{FF2B5EF4-FFF2-40B4-BE49-F238E27FC236}">
                <a16:creationId xmlns:a16="http://schemas.microsoft.com/office/drawing/2014/main" id="{9802554B-3CEA-CEE5-DC92-40650877444C}"/>
              </a:ext>
            </a:extLst>
          </p:cNvPr>
          <p:cNvSpPr>
            <a:spLocks noGrp="1"/>
          </p:cNvSpPr>
          <p:nvPr>
            <p:ph idx="1"/>
          </p:nvPr>
        </p:nvSpPr>
        <p:spPr>
          <a:xfrm>
            <a:off x="1371600" y="828136"/>
            <a:ext cx="9601200" cy="5650302"/>
          </a:xfrm>
        </p:spPr>
        <p:txBody>
          <a:bodyPr>
            <a:normAutofit/>
          </a:bodyPr>
          <a:lstStyle/>
          <a:p>
            <a:pPr marL="0" indent="0">
              <a:lnSpc>
                <a:spcPct val="100000"/>
              </a:lnSpc>
              <a:buNone/>
            </a:pPr>
            <a:r>
              <a:rPr lang="en-IN" b="1" dirty="0">
                <a:latin typeface="Times New Roman" panose="02020603050405020304" pitchFamily="18" charset="0"/>
                <a:cs typeface="Times New Roman" panose="02020603050405020304" pitchFamily="18" charset="0"/>
              </a:rPr>
              <a:t>Volume: </a:t>
            </a:r>
            <a:r>
              <a:rPr lang="en-US" b="1" dirty="0">
                <a:latin typeface="Times New Roman" panose="02020603050405020304" pitchFamily="18" charset="0"/>
                <a:cs typeface="Times New Roman" panose="02020603050405020304" pitchFamily="18" charset="0"/>
              </a:rPr>
              <a:t>Volumes</a:t>
            </a:r>
            <a:r>
              <a:rPr lang="en-US" dirty="0">
                <a:latin typeface="Times New Roman" panose="02020603050405020304" pitchFamily="18" charset="0"/>
                <a:cs typeface="Times New Roman" panose="02020603050405020304" pitchFamily="18" charset="0"/>
              </a:rPr>
              <a:t> are like virtual hard drives that are attached to your EC2 instances. They store data and files, just like a physical disk, and can be created, resized, and attached to instances whenever needed.</a:t>
            </a:r>
          </a:p>
          <a:p>
            <a:pPr marL="0" indent="0">
              <a:lnSpc>
                <a:spcPct val="100000"/>
              </a:lnSpc>
              <a:buNone/>
            </a:pPr>
            <a:r>
              <a:rPr lang="en-US" b="1" dirty="0">
                <a:latin typeface="Times New Roman" panose="02020603050405020304" pitchFamily="18" charset="0"/>
                <a:cs typeface="Times New Roman" panose="02020603050405020304" pitchFamily="18" charset="0"/>
              </a:rPr>
              <a:t>Snapshot: </a:t>
            </a:r>
            <a:r>
              <a:rPr lang="en-US" dirty="0">
                <a:latin typeface="Times New Roman" panose="02020603050405020304" pitchFamily="18" charset="0"/>
                <a:cs typeface="Times New Roman" panose="02020603050405020304" pitchFamily="18" charset="0"/>
              </a:rPr>
              <a:t>Snapshots are backups of your volumes. They capture the state of a volume at a particular moment in time, allowing you to restore or create new volumes from that backup later. It’s like taking a picture of your volume so you can go back to it if needed.</a:t>
            </a:r>
          </a:p>
          <a:p>
            <a:pPr marL="457200" indent="-457200">
              <a:lnSpc>
                <a:spcPct val="100000"/>
              </a:lnSpc>
              <a:buFont typeface="+mj-lt"/>
              <a:buAutoNum type="arabicPeriod"/>
            </a:pPr>
            <a:r>
              <a:rPr lang="en-US" dirty="0">
                <a:latin typeface="Times New Roman" panose="02020603050405020304" pitchFamily="18" charset="0"/>
                <a:cs typeface="Times New Roman" panose="02020603050405020304" pitchFamily="18" charset="0"/>
              </a:rPr>
              <a:t>Elastic Block Store, click on Volumes.</a:t>
            </a:r>
          </a:p>
          <a:p>
            <a:pPr marL="457200" indent="-457200">
              <a:lnSpc>
                <a:spcPct val="100000"/>
              </a:lnSpc>
              <a:buFont typeface="+mj-lt"/>
              <a:buAutoNum type="arabicPeriod"/>
            </a:pPr>
            <a:r>
              <a:rPr lang="en-US" dirty="0">
                <a:latin typeface="Times New Roman" panose="02020603050405020304" pitchFamily="18" charset="0"/>
                <a:cs typeface="Times New Roman" panose="02020603050405020304" pitchFamily="18" charset="0"/>
              </a:rPr>
              <a:t>Click the Create Volume button.</a:t>
            </a:r>
          </a:p>
          <a:p>
            <a:pPr marL="457200" indent="-457200">
              <a:lnSpc>
                <a:spcPct val="100000"/>
              </a:lnSpc>
              <a:buFont typeface="+mj-lt"/>
              <a:buAutoNum type="arabicPeriod"/>
            </a:pPr>
            <a:r>
              <a:rPr lang="en-US" dirty="0">
                <a:latin typeface="Times New Roman" panose="02020603050405020304" pitchFamily="18" charset="0"/>
                <a:cs typeface="Times New Roman" panose="02020603050405020304" pitchFamily="18" charset="0"/>
              </a:rPr>
              <a:t>Choose the Volume Type: Select the volume type you need (e.g., General Purpose SSD).</a:t>
            </a:r>
          </a:p>
          <a:p>
            <a:pPr marL="457200" indent="-457200">
              <a:lnSpc>
                <a:spcPct val="100000"/>
              </a:lnSpc>
              <a:buFont typeface="+mj-lt"/>
              <a:buAutoNum type="arabicPeriod"/>
            </a:pPr>
            <a:r>
              <a:rPr lang="en-US" dirty="0">
                <a:latin typeface="Times New Roman" panose="02020603050405020304" pitchFamily="18" charset="0"/>
                <a:cs typeface="Times New Roman" panose="02020603050405020304" pitchFamily="18" charset="0"/>
              </a:rPr>
              <a:t>Size: Set the size of your volume (in GB).</a:t>
            </a:r>
          </a:p>
          <a:p>
            <a:pPr marL="457200" indent="-457200">
              <a:lnSpc>
                <a:spcPct val="100000"/>
              </a:lnSpc>
              <a:buFont typeface="+mj-lt"/>
              <a:buAutoNum type="arabicPeriod"/>
            </a:pPr>
            <a:r>
              <a:rPr lang="en-US" dirty="0">
                <a:latin typeface="Times New Roman" panose="02020603050405020304" pitchFamily="18" charset="0"/>
                <a:cs typeface="Times New Roman" panose="02020603050405020304" pitchFamily="18" charset="0"/>
              </a:rPr>
              <a:t>Availability Zone: Choose the availability zone that matches your EC2 instance's zone.</a:t>
            </a:r>
          </a:p>
          <a:p>
            <a:pPr marL="457200" indent="-457200">
              <a:lnSpc>
                <a:spcPct val="100000"/>
              </a:lnSpc>
              <a:buFont typeface="+mj-lt"/>
              <a:buAutoNum type="arabicPeriod"/>
            </a:pPr>
            <a:r>
              <a:rPr lang="en-US" dirty="0">
                <a:latin typeface="Times New Roman" panose="02020603050405020304" pitchFamily="18" charset="0"/>
                <a:cs typeface="Times New Roman" panose="02020603050405020304" pitchFamily="18" charset="0"/>
              </a:rPr>
              <a:t>Click Create Volume to create the volume.</a:t>
            </a:r>
          </a:p>
        </p:txBody>
      </p:sp>
    </p:spTree>
    <p:extLst>
      <p:ext uri="{BB962C8B-B14F-4D97-AF65-F5344CB8AC3E}">
        <p14:creationId xmlns:p14="http://schemas.microsoft.com/office/powerpoint/2010/main" val="155534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92FB-DB38-1424-6259-880FC0E79B08}"/>
              </a:ext>
            </a:extLst>
          </p:cNvPr>
          <p:cNvSpPr>
            <a:spLocks noGrp="1"/>
          </p:cNvSpPr>
          <p:nvPr>
            <p:ph type="title"/>
          </p:nvPr>
        </p:nvSpPr>
        <p:spPr>
          <a:xfrm>
            <a:off x="1509623" y="176842"/>
            <a:ext cx="9601200" cy="813758"/>
          </a:xfrm>
        </p:spPr>
        <p:txBody>
          <a:bodyPr/>
          <a:lstStyle/>
          <a:p>
            <a:pPr algn="ctr"/>
            <a:r>
              <a:rPr lang="en-IN" b="1" dirty="0">
                <a:latin typeface="Times New Roman" panose="02020603050405020304" pitchFamily="18" charset="0"/>
                <a:cs typeface="Times New Roman" panose="02020603050405020304" pitchFamily="18" charset="0"/>
              </a:rPr>
              <a:t>AMAZON MACHINE IMAGE (AMI)</a:t>
            </a:r>
          </a:p>
        </p:txBody>
      </p:sp>
      <p:sp>
        <p:nvSpPr>
          <p:cNvPr id="3" name="Content Placeholder 2">
            <a:extLst>
              <a:ext uri="{FF2B5EF4-FFF2-40B4-BE49-F238E27FC236}">
                <a16:creationId xmlns:a16="http://schemas.microsoft.com/office/drawing/2014/main" id="{5D4B8ADD-0DF1-1A8B-FE18-743425DE9851}"/>
              </a:ext>
            </a:extLst>
          </p:cNvPr>
          <p:cNvSpPr>
            <a:spLocks noGrp="1"/>
          </p:cNvSpPr>
          <p:nvPr>
            <p:ph idx="1"/>
          </p:nvPr>
        </p:nvSpPr>
        <p:spPr>
          <a:xfrm>
            <a:off x="1371600" y="990600"/>
            <a:ext cx="9601200" cy="487680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An </a:t>
            </a:r>
            <a:r>
              <a:rPr lang="en-US" b="1" dirty="0">
                <a:latin typeface="Times New Roman" panose="02020603050405020304" pitchFamily="18" charset="0"/>
                <a:cs typeface="Times New Roman" panose="02020603050405020304" pitchFamily="18" charset="0"/>
              </a:rPr>
              <a:t>AWS AMI (Amazon Machine Image)</a:t>
            </a:r>
            <a:r>
              <a:rPr lang="en-US" dirty="0">
                <a:latin typeface="Times New Roman" panose="02020603050405020304" pitchFamily="18" charset="0"/>
                <a:cs typeface="Times New Roman" panose="02020603050405020304" pitchFamily="18" charset="0"/>
              </a:rPr>
              <a:t> is a pre-configured template that includes the operating system, software, and settings of an EC2 instance. It helps you quickly launch new EC2 instances with the same setup.</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Select instance and click on the </a:t>
            </a:r>
            <a:r>
              <a:rPr lang="en-US" b="1" dirty="0">
                <a:latin typeface="Times New Roman" panose="02020603050405020304" pitchFamily="18" charset="0"/>
                <a:cs typeface="Times New Roman" panose="02020603050405020304" pitchFamily="18" charset="0"/>
              </a:rPr>
              <a:t>Actions</a:t>
            </a:r>
            <a:r>
              <a:rPr lang="en-US" dirty="0">
                <a:latin typeface="Times New Roman" panose="02020603050405020304" pitchFamily="18" charset="0"/>
                <a:cs typeface="Times New Roman" panose="02020603050405020304" pitchFamily="18" charset="0"/>
              </a:rPr>
              <a:t> button at the top.</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From the dropdown, choose </a:t>
            </a:r>
            <a:r>
              <a:rPr lang="en-US" b="1" dirty="0">
                <a:latin typeface="Times New Roman" panose="02020603050405020304" pitchFamily="18" charset="0"/>
                <a:cs typeface="Times New Roman" panose="02020603050405020304" pitchFamily="18" charset="0"/>
              </a:rPr>
              <a:t>Image and templates</a:t>
            </a:r>
            <a:r>
              <a:rPr lang="en-US" dirty="0">
                <a:latin typeface="Times New Roman" panose="02020603050405020304" pitchFamily="18" charset="0"/>
                <a:cs typeface="Times New Roman" panose="02020603050405020304" pitchFamily="18" charset="0"/>
              </a:rPr>
              <a:t> &gt; </a:t>
            </a:r>
            <a:r>
              <a:rPr lang="en-US" b="1" dirty="0">
                <a:latin typeface="Times New Roman" panose="02020603050405020304" pitchFamily="18" charset="0"/>
                <a:cs typeface="Times New Roman" panose="02020603050405020304" pitchFamily="18" charset="0"/>
              </a:rPr>
              <a:t>Create image</a:t>
            </a:r>
            <a:r>
              <a:rPr lang="en-US"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Image Name</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Once you’ve configured the settings, click on the </a:t>
            </a:r>
            <a:r>
              <a:rPr lang="en-US" b="1" dirty="0">
                <a:latin typeface="Times New Roman" panose="02020603050405020304" pitchFamily="18" charset="0"/>
                <a:cs typeface="Times New Roman" panose="02020603050405020304" pitchFamily="18" charset="0"/>
              </a:rPr>
              <a:t>Create Image</a:t>
            </a:r>
            <a:r>
              <a:rPr lang="en-US" dirty="0">
                <a:latin typeface="Times New Roman" panose="02020603050405020304" pitchFamily="18" charset="0"/>
                <a:cs typeface="Times New Roman" panose="02020603050405020304" pitchFamily="18" charset="0"/>
              </a:rPr>
              <a:t> button.</a:t>
            </a:r>
          </a:p>
          <a:p>
            <a:pPr marL="0" indent="0">
              <a:buNone/>
            </a:pPr>
            <a:endParaRPr lang="en-IN" dirty="0"/>
          </a:p>
        </p:txBody>
      </p:sp>
      <p:pic>
        <p:nvPicPr>
          <p:cNvPr id="5" name="Picture 4">
            <a:extLst>
              <a:ext uri="{FF2B5EF4-FFF2-40B4-BE49-F238E27FC236}">
                <a16:creationId xmlns:a16="http://schemas.microsoft.com/office/drawing/2014/main" id="{4053FB95-B9A3-2B97-F8D3-0719C672EE11}"/>
              </a:ext>
            </a:extLst>
          </p:cNvPr>
          <p:cNvPicPr>
            <a:picLocks noChangeAspect="1"/>
          </p:cNvPicPr>
          <p:nvPr/>
        </p:nvPicPr>
        <p:blipFill>
          <a:blip r:embed="rId2"/>
          <a:stretch>
            <a:fillRect/>
          </a:stretch>
        </p:blipFill>
        <p:spPr>
          <a:xfrm>
            <a:off x="6096000" y="4157931"/>
            <a:ext cx="5894537" cy="2398143"/>
          </a:xfrm>
          <a:prstGeom prst="rect">
            <a:avLst/>
          </a:prstGeom>
        </p:spPr>
      </p:pic>
    </p:spTree>
    <p:extLst>
      <p:ext uri="{BB962C8B-B14F-4D97-AF65-F5344CB8AC3E}">
        <p14:creationId xmlns:p14="http://schemas.microsoft.com/office/powerpoint/2010/main" val="3874285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AFF9-F798-3D8A-A0B2-A06E3196EFE3}"/>
              </a:ext>
            </a:extLst>
          </p:cNvPr>
          <p:cNvSpPr>
            <a:spLocks noGrp="1"/>
          </p:cNvSpPr>
          <p:nvPr>
            <p:ph type="title"/>
          </p:nvPr>
        </p:nvSpPr>
        <p:spPr>
          <a:xfrm>
            <a:off x="1440611" y="159589"/>
            <a:ext cx="9601200" cy="831011"/>
          </a:xfrm>
        </p:spPr>
        <p:txBody>
          <a:bodyPr/>
          <a:lstStyle/>
          <a:p>
            <a:pPr algn="ctr"/>
            <a:r>
              <a:rPr lang="en-IN" b="1" dirty="0">
                <a:latin typeface="Times New Roman" panose="02020603050405020304" pitchFamily="18" charset="0"/>
                <a:cs typeface="Times New Roman" panose="02020603050405020304" pitchFamily="18" charset="0"/>
              </a:rPr>
              <a:t>LOAD BALANCER</a:t>
            </a:r>
          </a:p>
        </p:txBody>
      </p:sp>
      <p:sp>
        <p:nvSpPr>
          <p:cNvPr id="3" name="Content Placeholder 2">
            <a:extLst>
              <a:ext uri="{FF2B5EF4-FFF2-40B4-BE49-F238E27FC236}">
                <a16:creationId xmlns:a16="http://schemas.microsoft.com/office/drawing/2014/main" id="{438B9171-C04E-97FB-EC11-DBD1616585FF}"/>
              </a:ext>
            </a:extLst>
          </p:cNvPr>
          <p:cNvSpPr>
            <a:spLocks noGrp="1"/>
          </p:cNvSpPr>
          <p:nvPr>
            <p:ph idx="1"/>
          </p:nvPr>
        </p:nvSpPr>
        <p:spPr>
          <a:xfrm>
            <a:off x="1371600" y="905773"/>
            <a:ext cx="9601200" cy="5400135"/>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A load balancer helps distribute incoming traffic evenly across multiple servers, making sure no server gets overwhelmed.</a:t>
            </a:r>
          </a:p>
          <a:p>
            <a:pPr marL="457200" indent="-457200">
              <a:lnSpc>
                <a:spcPct val="150000"/>
              </a:lnSpc>
              <a:buFont typeface="+mj-lt"/>
              <a:buAutoNum type="arabicPeriod"/>
            </a:pPr>
            <a:r>
              <a:rPr lang="en-IN" sz="1800" dirty="0">
                <a:latin typeface="Times New Roman" panose="02020603050405020304" pitchFamily="18" charset="0"/>
                <a:cs typeface="Times New Roman" panose="02020603050405020304" pitchFamily="18" charset="0"/>
              </a:rPr>
              <a:t>Launch Two EC2 Instances</a:t>
            </a:r>
            <a:endParaRPr lang="en-US" sz="18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Install Nginx and Apache on Each Instance</a:t>
            </a:r>
          </a:p>
          <a:p>
            <a:pPr marL="457200" indent="-457200">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Create a Security Group for Both Instances and the LB</a:t>
            </a:r>
          </a:p>
          <a:p>
            <a:pPr marL="457200" indent="-457200">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Create load balancer </a:t>
            </a:r>
            <a:r>
              <a:rPr lang="en-IN" sz="1800" dirty="0">
                <a:latin typeface="Times New Roman" panose="02020603050405020304" pitchFamily="18" charset="0"/>
                <a:cs typeface="Times New Roman" panose="02020603050405020304" pitchFamily="18" charset="0"/>
              </a:rPr>
              <a:t>Configure Load Balancer </a:t>
            </a:r>
          </a:p>
          <a:p>
            <a:pPr marL="457200" indent="-457200">
              <a:lnSpc>
                <a:spcPct val="150000"/>
              </a:lnSpc>
              <a:buFont typeface="+mj-lt"/>
              <a:buAutoNum type="arabicPeriod"/>
            </a:pPr>
            <a:r>
              <a:rPr lang="en-IN" sz="1800" dirty="0">
                <a:latin typeface="Times New Roman" panose="02020603050405020304" pitchFamily="18" charset="0"/>
                <a:cs typeface="Times New Roman" panose="02020603050405020304" pitchFamily="18" charset="0"/>
              </a:rPr>
              <a:t>Launch the Load Balancer</a:t>
            </a:r>
          </a:p>
          <a:p>
            <a:pPr marL="457200" indent="-457200">
              <a:lnSpc>
                <a:spcPct val="150000"/>
              </a:lnSpc>
              <a:buFont typeface="+mj-lt"/>
              <a:buAutoNum type="arabicPeriod"/>
            </a:pPr>
            <a:r>
              <a:rPr lang="en-IN" sz="1800" dirty="0">
                <a:latin typeface="Times New Roman" panose="02020603050405020304" pitchFamily="18" charset="0"/>
                <a:cs typeface="Times New Roman" panose="02020603050405020304" pitchFamily="18" charset="0"/>
              </a:rPr>
              <a:t>Copy its DNS and paster it in browser</a:t>
            </a:r>
          </a:p>
        </p:txBody>
      </p:sp>
      <p:pic>
        <p:nvPicPr>
          <p:cNvPr id="5" name="Picture 4">
            <a:extLst>
              <a:ext uri="{FF2B5EF4-FFF2-40B4-BE49-F238E27FC236}">
                <a16:creationId xmlns:a16="http://schemas.microsoft.com/office/drawing/2014/main" id="{FE5171DE-2ABB-28CF-1B94-B2BB973A9ED5}"/>
              </a:ext>
            </a:extLst>
          </p:cNvPr>
          <p:cNvPicPr>
            <a:picLocks noChangeAspect="1"/>
          </p:cNvPicPr>
          <p:nvPr/>
        </p:nvPicPr>
        <p:blipFill>
          <a:blip r:embed="rId2"/>
          <a:stretch>
            <a:fillRect/>
          </a:stretch>
        </p:blipFill>
        <p:spPr>
          <a:xfrm>
            <a:off x="7705725" y="2238376"/>
            <a:ext cx="4248150" cy="3200399"/>
          </a:xfrm>
          <a:prstGeom prst="rect">
            <a:avLst/>
          </a:prstGeom>
        </p:spPr>
      </p:pic>
    </p:spTree>
    <p:extLst>
      <p:ext uri="{BB962C8B-B14F-4D97-AF65-F5344CB8AC3E}">
        <p14:creationId xmlns:p14="http://schemas.microsoft.com/office/powerpoint/2010/main" val="3287426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BC0C-69C5-DC96-C711-7D7C9A3F21A7}"/>
              </a:ext>
            </a:extLst>
          </p:cNvPr>
          <p:cNvSpPr>
            <a:spLocks noGrp="1"/>
          </p:cNvSpPr>
          <p:nvPr>
            <p:ph type="title"/>
          </p:nvPr>
        </p:nvSpPr>
        <p:spPr>
          <a:xfrm>
            <a:off x="1371600" y="247650"/>
            <a:ext cx="9601200" cy="1210214"/>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AUTO SCALING GROUPS &amp; LAUNCH TEMPLATE</a:t>
            </a:r>
          </a:p>
        </p:txBody>
      </p:sp>
      <p:sp>
        <p:nvSpPr>
          <p:cNvPr id="3" name="Content Placeholder 2">
            <a:extLst>
              <a:ext uri="{FF2B5EF4-FFF2-40B4-BE49-F238E27FC236}">
                <a16:creationId xmlns:a16="http://schemas.microsoft.com/office/drawing/2014/main" id="{C2EA4E5D-B01F-9C44-0647-CA72D22BD0E0}"/>
              </a:ext>
            </a:extLst>
          </p:cNvPr>
          <p:cNvSpPr>
            <a:spLocks noGrp="1"/>
          </p:cNvSpPr>
          <p:nvPr>
            <p:ph idx="1"/>
          </p:nvPr>
        </p:nvSpPr>
        <p:spPr>
          <a:xfrm>
            <a:off x="1371600" y="1457864"/>
            <a:ext cx="9601200" cy="4572000"/>
          </a:xfrm>
        </p:spPr>
        <p:txBody>
          <a:bodyPr>
            <a:normAutofit/>
          </a:bodyPr>
          <a:lstStyle/>
          <a:p>
            <a:pPr marL="0" indent="0">
              <a:lnSpc>
                <a:spcPct val="150000"/>
              </a:lnSpc>
              <a:buNone/>
            </a:pPr>
            <a:r>
              <a:rPr lang="en-US" b="1" dirty="0">
                <a:latin typeface="Times New Roman" panose="02020603050405020304" pitchFamily="18" charset="0"/>
                <a:cs typeface="Times New Roman" panose="02020603050405020304" pitchFamily="18" charset="0"/>
              </a:rPr>
              <a:t>ASG: </a:t>
            </a:r>
            <a:r>
              <a:rPr lang="en-US" dirty="0">
                <a:latin typeface="Times New Roman" panose="02020603050405020304" pitchFamily="18" charset="0"/>
                <a:cs typeface="Times New Roman" panose="02020603050405020304" pitchFamily="18" charset="0"/>
              </a:rPr>
              <a:t>Auto Scaling in AWS automatically adjusts the number of EC2 instances based on your application's traffic.</a:t>
            </a:r>
          </a:p>
          <a:p>
            <a:pPr marL="0" indent="0">
              <a:lnSpc>
                <a:spcPct val="150000"/>
              </a:lnSpc>
              <a:buNone/>
            </a:pPr>
            <a:r>
              <a:rPr lang="en-US" b="1" dirty="0">
                <a:latin typeface="Times New Roman" panose="02020603050405020304" pitchFamily="18" charset="0"/>
                <a:cs typeface="Times New Roman" panose="02020603050405020304" pitchFamily="18" charset="0"/>
              </a:rPr>
              <a:t>Launch Template: </a:t>
            </a:r>
            <a:r>
              <a:rPr lang="en-US" dirty="0">
                <a:latin typeface="Times New Roman" panose="02020603050405020304" pitchFamily="18" charset="0"/>
                <a:cs typeface="Times New Roman" panose="02020603050405020304" pitchFamily="18" charset="0"/>
              </a:rPr>
              <a:t>This template will define the configuration for your EC2 instances, such as the operating system, instance type, and other settings.</a:t>
            </a:r>
          </a:p>
          <a:p>
            <a:pPr marL="457200" indent="-457200">
              <a:lnSpc>
                <a:spcPct val="150000"/>
              </a:lnSpc>
              <a:buFont typeface="+mj-lt"/>
              <a:buAutoNum type="arabicPeriod"/>
            </a:pPr>
            <a:r>
              <a:rPr lang="en-IN" dirty="0">
                <a:latin typeface="Times New Roman" panose="02020603050405020304" pitchFamily="18" charset="0"/>
                <a:cs typeface="Times New Roman" panose="02020603050405020304" pitchFamily="18" charset="0"/>
              </a:rPr>
              <a:t>Create a Launch Template</a:t>
            </a:r>
            <a:endParaRPr lang="en-US"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dirty="0">
                <a:latin typeface="Times New Roman" panose="02020603050405020304" pitchFamily="18" charset="0"/>
                <a:cs typeface="Times New Roman" panose="02020603050405020304" pitchFamily="18" charset="0"/>
              </a:rPr>
              <a:t>Create an Auto Scaling Group</a:t>
            </a:r>
          </a:p>
          <a:p>
            <a:pPr marL="457200" indent="-457200">
              <a:lnSpc>
                <a:spcPct val="150000"/>
              </a:lnSpc>
              <a:buFont typeface="+mj-lt"/>
              <a:buAutoNum type="arabicPeriod"/>
            </a:pPr>
            <a:r>
              <a:rPr lang="en-IN" dirty="0">
                <a:latin typeface="Times New Roman" panose="02020603050405020304" pitchFamily="18" charset="0"/>
                <a:cs typeface="Times New Roman" panose="02020603050405020304" pitchFamily="18" charset="0"/>
              </a:rPr>
              <a:t>Increase Instance Capacity</a:t>
            </a:r>
            <a:endParaRPr lang="en-US"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IN" dirty="0">
                <a:latin typeface="Times New Roman" panose="02020603050405020304" pitchFamily="18" charset="0"/>
                <a:cs typeface="Times New Roman" panose="02020603050405020304" pitchFamily="18" charset="0"/>
              </a:rPr>
              <a:t>Monitor Auto Scaling</a:t>
            </a:r>
          </a:p>
        </p:txBody>
      </p:sp>
      <p:pic>
        <p:nvPicPr>
          <p:cNvPr id="5" name="Picture 4">
            <a:extLst>
              <a:ext uri="{FF2B5EF4-FFF2-40B4-BE49-F238E27FC236}">
                <a16:creationId xmlns:a16="http://schemas.microsoft.com/office/drawing/2014/main" id="{4BF39CCD-C3C9-7865-BA0E-6A62904F7B0B}"/>
              </a:ext>
            </a:extLst>
          </p:cNvPr>
          <p:cNvPicPr>
            <a:picLocks noChangeAspect="1"/>
          </p:cNvPicPr>
          <p:nvPr/>
        </p:nvPicPr>
        <p:blipFill>
          <a:blip r:embed="rId2"/>
          <a:stretch>
            <a:fillRect/>
          </a:stretch>
        </p:blipFill>
        <p:spPr>
          <a:xfrm>
            <a:off x="5991225" y="3525327"/>
            <a:ext cx="6048375" cy="3199323"/>
          </a:xfrm>
          <a:prstGeom prst="rect">
            <a:avLst/>
          </a:prstGeom>
        </p:spPr>
      </p:pic>
    </p:spTree>
    <p:extLst>
      <p:ext uri="{BB962C8B-B14F-4D97-AF65-F5344CB8AC3E}">
        <p14:creationId xmlns:p14="http://schemas.microsoft.com/office/powerpoint/2010/main" val="2165032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8AB9-7F23-6139-1219-0AD2D494D274}"/>
              </a:ext>
            </a:extLst>
          </p:cNvPr>
          <p:cNvSpPr>
            <a:spLocks noGrp="1"/>
          </p:cNvSpPr>
          <p:nvPr>
            <p:ph type="title"/>
          </p:nvPr>
        </p:nvSpPr>
        <p:spPr>
          <a:xfrm>
            <a:off x="1371600" y="159589"/>
            <a:ext cx="9601200" cy="831011"/>
          </a:xfrm>
        </p:spPr>
        <p:txBody>
          <a:bodyPr/>
          <a:lstStyle/>
          <a:p>
            <a:pPr algn="ctr"/>
            <a:r>
              <a:rPr lang="en-IN" b="1" dirty="0">
                <a:latin typeface="Times New Roman" panose="02020603050405020304" pitchFamily="18" charset="0"/>
                <a:cs typeface="Times New Roman" panose="02020603050405020304" pitchFamily="18" charset="0"/>
              </a:rPr>
              <a:t>RDS (RELATIONAL DATABASE)</a:t>
            </a:r>
          </a:p>
        </p:txBody>
      </p:sp>
      <p:sp>
        <p:nvSpPr>
          <p:cNvPr id="3" name="Content Placeholder 2">
            <a:extLst>
              <a:ext uri="{FF2B5EF4-FFF2-40B4-BE49-F238E27FC236}">
                <a16:creationId xmlns:a16="http://schemas.microsoft.com/office/drawing/2014/main" id="{74B203C4-36C4-2936-99F8-7CF88106A1B8}"/>
              </a:ext>
            </a:extLst>
          </p:cNvPr>
          <p:cNvSpPr>
            <a:spLocks noGrp="1"/>
          </p:cNvSpPr>
          <p:nvPr>
            <p:ph idx="1"/>
          </p:nvPr>
        </p:nvSpPr>
        <p:spPr>
          <a:xfrm>
            <a:off x="1371600" y="990600"/>
            <a:ext cx="9601200" cy="4876800"/>
          </a:xfrm>
        </p:spPr>
        <p:txBody>
          <a:bodyPr>
            <a:normAutofit lnSpcReduction="10000"/>
          </a:bodyPr>
          <a:lstStyle/>
          <a:p>
            <a:pPr marL="0" indent="0">
              <a:lnSpc>
                <a:spcPct val="150000"/>
              </a:lnSpc>
              <a:buNone/>
            </a:pPr>
            <a:r>
              <a:rPr lang="en-US" b="1" dirty="0">
                <a:latin typeface="Times New Roman" panose="02020603050405020304" pitchFamily="18" charset="0"/>
                <a:cs typeface="Times New Roman" panose="02020603050405020304" pitchFamily="18" charset="0"/>
              </a:rPr>
              <a:t>AWS RDS (Relational Database Service)</a:t>
            </a:r>
            <a:r>
              <a:rPr lang="en-US" dirty="0">
                <a:latin typeface="Times New Roman" panose="02020603050405020304" pitchFamily="18" charset="0"/>
                <a:cs typeface="Times New Roman" panose="02020603050405020304" pitchFamily="18" charset="0"/>
              </a:rPr>
              <a:t> is a fully managed service that simplifies the process of setting up, running, and scaling relational databases like MySQL, PostgreSQL, and SQL Server in the cloud. It takes care of maintenance tasks such as backups, patching, and scaling, so you can focus on your application.</a:t>
            </a:r>
          </a:p>
          <a:p>
            <a:pPr marL="457200" indent="-4572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Set Up RDS</a:t>
            </a:r>
            <a:r>
              <a:rPr lang="en-US" dirty="0">
                <a:latin typeface="Times New Roman" panose="02020603050405020304" pitchFamily="18" charset="0"/>
                <a:cs typeface="Times New Roman" panose="02020603050405020304" pitchFamily="18" charset="0"/>
              </a:rPr>
              <a:t>: Launch a MySQL database instance through the AWS Management Console.</a:t>
            </a:r>
          </a:p>
          <a:p>
            <a:pPr marL="457200" indent="-4572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Configure Security Group: </a:t>
            </a:r>
            <a:r>
              <a:rPr lang="en-US" dirty="0">
                <a:latin typeface="Times New Roman" panose="02020603050405020304" pitchFamily="18" charset="0"/>
                <a:cs typeface="Times New Roman" panose="02020603050405020304" pitchFamily="18" charset="0"/>
              </a:rPr>
              <a:t>Modify the security group to allow incoming traffic on port 3306 for MySQL access.</a:t>
            </a:r>
          </a:p>
          <a:p>
            <a:pPr marL="457200" indent="-4572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Connect from EC2</a:t>
            </a:r>
            <a:r>
              <a:rPr lang="en-US" dirty="0">
                <a:latin typeface="Times New Roman" panose="02020603050405020304" pitchFamily="18" charset="0"/>
                <a:cs typeface="Times New Roman" panose="02020603050405020304" pitchFamily="18" charset="0"/>
              </a:rPr>
              <a:t>: Use a MySQL client on your EC2 instance to connect to the RDS MySQL database.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3990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69EB0-6541-7D2F-D686-F8D5E8D23AA5}"/>
              </a:ext>
            </a:extLst>
          </p:cNvPr>
          <p:cNvSpPr>
            <a:spLocks noGrp="1"/>
          </p:cNvSpPr>
          <p:nvPr>
            <p:ph type="title"/>
          </p:nvPr>
        </p:nvSpPr>
        <p:spPr>
          <a:xfrm>
            <a:off x="765025" y="1301360"/>
            <a:ext cx="10087005" cy="2852737"/>
          </a:xfrm>
          <a:noFill/>
          <a:ln>
            <a:noFill/>
          </a:ln>
          <a:effectLst>
            <a:outerShdw blurRad="50800" dist="50800" dir="5400000" algn="ctr" rotWithShape="0">
              <a:schemeClr val="bg2">
                <a:lumMod val="50000"/>
                <a:lumOff val="50000"/>
              </a:schemeClr>
            </a:outerShdw>
          </a:effectLst>
        </p:spPr>
        <p:txBody>
          <a:bodyPr/>
          <a:lstStyle/>
          <a:p>
            <a:r>
              <a:rPr lang="en-IN" b="1" dirty="0">
                <a:latin typeface="Times New Roman" panose="02020603050405020304" pitchFamily="18" charset="0"/>
                <a:cs typeface="Times New Roman" panose="02020603050405020304" pitchFamily="18" charset="0"/>
              </a:rPr>
              <a:t>GIT MINI PROJECT - 2</a:t>
            </a:r>
          </a:p>
        </p:txBody>
      </p:sp>
      <p:sp>
        <p:nvSpPr>
          <p:cNvPr id="3" name="Text Placeholder 2">
            <a:extLst>
              <a:ext uri="{FF2B5EF4-FFF2-40B4-BE49-F238E27FC236}">
                <a16:creationId xmlns:a16="http://schemas.microsoft.com/office/drawing/2014/main" id="{AA114CC6-923A-A4AF-78A2-66A80D378739}"/>
              </a:ext>
            </a:extLst>
          </p:cNvPr>
          <p:cNvSpPr>
            <a:spLocks noGrp="1"/>
          </p:cNvSpPr>
          <p:nvPr>
            <p:ph type="body" idx="1"/>
          </p:nvPr>
        </p:nvSpPr>
        <p:spPr/>
        <p:txBody>
          <a:bodyPr/>
          <a:lstStyle/>
          <a:p>
            <a:r>
              <a:rPr lang="en-IN" b="1" dirty="0">
                <a:latin typeface="Times New Roman" panose="02020603050405020304" pitchFamily="18" charset="0"/>
                <a:cs typeface="Times New Roman" panose="02020603050405020304" pitchFamily="18" charset="0"/>
              </a:rPr>
              <a:t>- SPANDANA BAINDLA</a:t>
            </a:r>
          </a:p>
        </p:txBody>
      </p:sp>
    </p:spTree>
    <p:extLst>
      <p:ext uri="{BB962C8B-B14F-4D97-AF65-F5344CB8AC3E}">
        <p14:creationId xmlns:p14="http://schemas.microsoft.com/office/powerpoint/2010/main" val="2002635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C0A0-1386-5810-8675-5284BFB952D6}"/>
              </a:ext>
            </a:extLst>
          </p:cNvPr>
          <p:cNvSpPr>
            <a:spLocks noGrp="1"/>
          </p:cNvSpPr>
          <p:nvPr>
            <p:ph type="title"/>
          </p:nvPr>
        </p:nvSpPr>
        <p:spPr>
          <a:xfrm>
            <a:off x="1479430" y="619934"/>
            <a:ext cx="6236898" cy="923925"/>
          </a:xfrm>
        </p:spPr>
        <p:txBody>
          <a:bodyPr/>
          <a:lstStyle/>
          <a:p>
            <a:r>
              <a:rPr lang="en-IN" b="1"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628AB910-D78D-8D52-B7C1-C0EDE9F42CAE}"/>
              </a:ext>
            </a:extLst>
          </p:cNvPr>
          <p:cNvSpPr>
            <a:spLocks noGrp="1"/>
          </p:cNvSpPr>
          <p:nvPr>
            <p:ph idx="1"/>
          </p:nvPr>
        </p:nvSpPr>
        <p:spPr>
          <a:xfrm>
            <a:off x="1371600" y="1414462"/>
            <a:ext cx="6236898" cy="5086350"/>
          </a:xfrm>
        </p:spPr>
        <p:txBody>
          <a:bodyPr>
            <a:normAutofit/>
          </a:bodyPr>
          <a:lstStyle/>
          <a:p>
            <a:pPr marL="0" indent="0">
              <a:lnSpc>
                <a:spcPct val="150000"/>
              </a:lnSpc>
              <a:buNone/>
            </a:pPr>
            <a:r>
              <a:rPr lang="en-IN" sz="1400" dirty="0">
                <a:latin typeface="Times New Roman" panose="02020603050405020304" pitchFamily="18" charset="0"/>
                <a:cs typeface="Times New Roman" panose="02020603050405020304" pitchFamily="18" charset="0"/>
              </a:rPr>
              <a:t>LAB -1 CREATING EC2 INSTANCE</a:t>
            </a:r>
          </a:p>
          <a:p>
            <a:pPr marL="0" indent="0">
              <a:lnSpc>
                <a:spcPct val="150000"/>
              </a:lnSpc>
              <a:buNone/>
            </a:pPr>
            <a:r>
              <a:rPr lang="en-IN" sz="1400" dirty="0">
                <a:latin typeface="Times New Roman" panose="02020603050405020304" pitchFamily="18" charset="0"/>
                <a:cs typeface="Times New Roman" panose="02020603050405020304" pitchFamily="18" charset="0"/>
              </a:rPr>
              <a:t>LAB -2 CREATE REPOSITORY IN LOCAL MACHINE</a:t>
            </a:r>
          </a:p>
          <a:p>
            <a:pPr marL="0" indent="0">
              <a:lnSpc>
                <a:spcPct val="150000"/>
              </a:lnSpc>
              <a:buNone/>
            </a:pPr>
            <a:r>
              <a:rPr lang="en-IN" sz="1400" dirty="0">
                <a:latin typeface="Times New Roman" panose="02020603050405020304" pitchFamily="18" charset="0"/>
                <a:cs typeface="Times New Roman" panose="02020603050405020304" pitchFamily="18" charset="0"/>
              </a:rPr>
              <a:t>LAB -3 CREATE REPO IN REMOTE LOCATION –(GITHUB)</a:t>
            </a:r>
          </a:p>
          <a:p>
            <a:pPr marL="0" indent="0">
              <a:lnSpc>
                <a:spcPct val="150000"/>
              </a:lnSpc>
              <a:buNone/>
            </a:pPr>
            <a:r>
              <a:rPr lang="en-IN" sz="1400" dirty="0">
                <a:latin typeface="Times New Roman" panose="02020603050405020304" pitchFamily="18" charset="0"/>
                <a:cs typeface="Times New Roman" panose="02020603050405020304" pitchFamily="18" charset="0"/>
              </a:rPr>
              <a:t>LAB -4 WORKING WITH REMOTE REPO</a:t>
            </a:r>
          </a:p>
          <a:p>
            <a:pPr marL="0" indent="0">
              <a:lnSpc>
                <a:spcPct val="150000"/>
              </a:lnSpc>
              <a:buNone/>
            </a:pPr>
            <a:r>
              <a:rPr lang="en-IN" sz="1400" dirty="0">
                <a:latin typeface="Times New Roman" panose="02020603050405020304" pitchFamily="18" charset="0"/>
                <a:cs typeface="Times New Roman" panose="02020603050405020304" pitchFamily="18" charset="0"/>
              </a:rPr>
              <a:t>LAB -5 PUSING LOCALLY CREATED REPO TO GITHUB</a:t>
            </a:r>
          </a:p>
          <a:p>
            <a:pPr marL="0" indent="0">
              <a:lnSpc>
                <a:spcPct val="150000"/>
              </a:lnSpc>
              <a:buNone/>
            </a:pPr>
            <a:r>
              <a:rPr lang="en-IN" sz="1400" dirty="0">
                <a:latin typeface="Times New Roman" panose="02020603050405020304" pitchFamily="18" charset="0"/>
                <a:cs typeface="Times New Roman" panose="02020603050405020304" pitchFamily="18" charset="0"/>
              </a:rPr>
              <a:t>LAB -6 CREATING NEW BRANCH FROM YOUR MAIN  BRANCH</a:t>
            </a:r>
          </a:p>
          <a:p>
            <a:pPr marL="0" indent="0">
              <a:lnSpc>
                <a:spcPct val="150000"/>
              </a:lnSpc>
              <a:buNone/>
            </a:pPr>
            <a:r>
              <a:rPr lang="en-IN" sz="1400" dirty="0">
                <a:latin typeface="Times New Roman" panose="02020603050405020304" pitchFamily="18" charset="0"/>
                <a:cs typeface="Times New Roman" panose="02020603050405020304" pitchFamily="18" charset="0"/>
              </a:rPr>
              <a:t>LAB -7 PULL ALL THE BRANCHES IN LOCAL MACHINE</a:t>
            </a:r>
          </a:p>
          <a:p>
            <a:pPr marL="0" indent="0">
              <a:lnSpc>
                <a:spcPct val="150000"/>
              </a:lnSpc>
              <a:buNone/>
            </a:pPr>
            <a:r>
              <a:rPr lang="en-IN" sz="1400" dirty="0">
                <a:latin typeface="Times New Roman" panose="02020603050405020304" pitchFamily="18" charset="0"/>
                <a:cs typeface="Times New Roman" panose="02020603050405020304" pitchFamily="18" charset="0"/>
              </a:rPr>
              <a:t>LAB -8 MERGE OUR FEATURE BRANCH WITH OUR MAIN  BRANCH</a:t>
            </a:r>
          </a:p>
          <a:p>
            <a:pPr marL="0" indent="0">
              <a:lnSpc>
                <a:spcPct val="150000"/>
              </a:lnSpc>
              <a:buNone/>
            </a:pPr>
            <a:r>
              <a:rPr lang="en-IN" sz="1400" dirty="0">
                <a:latin typeface="Times New Roman" panose="02020603050405020304" pitchFamily="18" charset="0"/>
                <a:cs typeface="Times New Roman" panose="02020603050405020304" pitchFamily="18" charset="0"/>
              </a:rPr>
              <a:t>LAB -9 GO TO LOCAL MACHINE </a:t>
            </a:r>
          </a:p>
        </p:txBody>
      </p:sp>
      <p:pic>
        <p:nvPicPr>
          <p:cNvPr id="5" name="Picture 4">
            <a:extLst>
              <a:ext uri="{FF2B5EF4-FFF2-40B4-BE49-F238E27FC236}">
                <a16:creationId xmlns:a16="http://schemas.microsoft.com/office/drawing/2014/main" id="{6C9AA88F-E1CB-D588-DDEA-EC8C54DEAA5C}"/>
              </a:ext>
            </a:extLst>
          </p:cNvPr>
          <p:cNvPicPr>
            <a:picLocks noChangeAspect="1"/>
          </p:cNvPicPr>
          <p:nvPr/>
        </p:nvPicPr>
        <p:blipFill>
          <a:blip r:embed="rId2"/>
          <a:stretch>
            <a:fillRect/>
          </a:stretch>
        </p:blipFill>
        <p:spPr>
          <a:xfrm>
            <a:off x="7824158" y="0"/>
            <a:ext cx="4367842" cy="6858000"/>
          </a:xfrm>
          <a:prstGeom prst="rect">
            <a:avLst/>
          </a:prstGeom>
          <a:effectLst/>
        </p:spPr>
      </p:pic>
    </p:spTree>
    <p:extLst>
      <p:ext uri="{BB962C8B-B14F-4D97-AF65-F5344CB8AC3E}">
        <p14:creationId xmlns:p14="http://schemas.microsoft.com/office/powerpoint/2010/main" val="267072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A3A0-472C-9308-5280-F60A8D5088E1}"/>
              </a:ext>
            </a:extLst>
          </p:cNvPr>
          <p:cNvSpPr>
            <a:spLocks noGrp="1"/>
          </p:cNvSpPr>
          <p:nvPr>
            <p:ph type="title"/>
          </p:nvPr>
        </p:nvSpPr>
        <p:spPr>
          <a:xfrm>
            <a:off x="1371600" y="375249"/>
            <a:ext cx="9601200" cy="1485900"/>
          </a:xfrm>
        </p:spPr>
        <p:txBody>
          <a:bodyPr/>
          <a:lstStyle/>
          <a:p>
            <a:pPr algn="ctr"/>
            <a:r>
              <a:rPr lang="en-IN" b="1" dirty="0">
                <a:latin typeface="Times New Roman" panose="02020603050405020304" pitchFamily="18" charset="0"/>
                <a:cs typeface="Times New Roman" panose="02020603050405020304" pitchFamily="18" charset="0"/>
              </a:rPr>
              <a:t>WHAT IS GIT?</a:t>
            </a:r>
          </a:p>
        </p:txBody>
      </p:sp>
      <p:sp>
        <p:nvSpPr>
          <p:cNvPr id="3" name="Content Placeholder 2">
            <a:extLst>
              <a:ext uri="{FF2B5EF4-FFF2-40B4-BE49-F238E27FC236}">
                <a16:creationId xmlns:a16="http://schemas.microsoft.com/office/drawing/2014/main" id="{DF790127-F357-FBF8-A978-4BD0FE316318}"/>
              </a:ext>
            </a:extLst>
          </p:cNvPr>
          <p:cNvSpPr>
            <a:spLocks noGrp="1"/>
          </p:cNvSpPr>
          <p:nvPr>
            <p:ph idx="1"/>
          </p:nvPr>
        </p:nvSpPr>
        <p:spPr>
          <a:xfrm>
            <a:off x="1371600" y="1415452"/>
            <a:ext cx="9601200" cy="3581400"/>
          </a:xfrm>
        </p:spPr>
        <p:txBody>
          <a:bodyPr/>
          <a:lstStyle/>
          <a:p>
            <a:pPr marL="0" indent="0">
              <a:lnSpc>
                <a:spcPct val="150000"/>
              </a:lnSpc>
              <a:buNone/>
            </a:pPr>
            <a:r>
              <a:rPr lang="en-US" b="1" dirty="0">
                <a:latin typeface="Times New Roman" panose="02020603050405020304" pitchFamily="18" charset="0"/>
                <a:cs typeface="Times New Roman" panose="02020603050405020304" pitchFamily="18" charset="0"/>
              </a:rPr>
              <a:t>Git</a:t>
            </a:r>
            <a:r>
              <a:rPr lang="en-US" dirty="0">
                <a:latin typeface="Times New Roman" panose="02020603050405020304" pitchFamily="18" charset="0"/>
                <a:cs typeface="Times New Roman" panose="02020603050405020304" pitchFamily="18" charset="0"/>
              </a:rPr>
              <a:t> is a version control system used to track changes in code or files. It helps developers work together by keeping a history of changes and making it easy to collaborate.</a:t>
            </a:r>
            <a:endParaRPr lang="en-IN" dirty="0">
              <a:latin typeface="Times New Roman" panose="02020603050405020304" pitchFamily="18" charset="0"/>
              <a:cs typeface="Times New Roman" panose="02020603050405020304" pitchFamily="18" charset="0"/>
            </a:endParaRPr>
          </a:p>
        </p:txBody>
      </p:sp>
      <p:pic>
        <p:nvPicPr>
          <p:cNvPr id="1026" name="Picture 2" descr="Git: everything you need to know about this essential tool for developers">
            <a:extLst>
              <a:ext uri="{FF2B5EF4-FFF2-40B4-BE49-F238E27FC236}">
                <a16:creationId xmlns:a16="http://schemas.microsoft.com/office/drawing/2014/main" id="{E902BCB0-FE2D-AF58-147A-E1440C297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517" y="2633663"/>
            <a:ext cx="629728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732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C599-D019-B5CB-29DA-29D1EF719E69}"/>
              </a:ext>
            </a:extLst>
          </p:cNvPr>
          <p:cNvSpPr>
            <a:spLocks noGrp="1"/>
          </p:cNvSpPr>
          <p:nvPr>
            <p:ph type="title"/>
          </p:nvPr>
        </p:nvSpPr>
        <p:spPr>
          <a:xfrm>
            <a:off x="1371600" y="321334"/>
            <a:ext cx="9601200" cy="685800"/>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CREATING EC2 INSTANCE</a:t>
            </a:r>
          </a:p>
        </p:txBody>
      </p:sp>
      <p:sp>
        <p:nvSpPr>
          <p:cNvPr id="3" name="Content Placeholder 2">
            <a:extLst>
              <a:ext uri="{FF2B5EF4-FFF2-40B4-BE49-F238E27FC236}">
                <a16:creationId xmlns:a16="http://schemas.microsoft.com/office/drawing/2014/main" id="{0C3EFDCF-1785-220C-A106-128E205A378F}"/>
              </a:ext>
            </a:extLst>
          </p:cNvPr>
          <p:cNvSpPr>
            <a:spLocks noGrp="1"/>
          </p:cNvSpPr>
          <p:nvPr>
            <p:ph idx="1"/>
          </p:nvPr>
        </p:nvSpPr>
        <p:spPr>
          <a:xfrm>
            <a:off x="1371600" y="1069674"/>
            <a:ext cx="9601200" cy="4797725"/>
          </a:xfrm>
        </p:spPr>
        <p:txBody>
          <a:bodyPr/>
          <a:lstStyle/>
          <a:p>
            <a:pPr marL="0" indent="0">
              <a:buNone/>
            </a:pPr>
            <a:r>
              <a:rPr lang="en-IN" dirty="0"/>
              <a:t>Launch the instance with the amazon linux2 AMI connect the server with the PuTTY</a:t>
            </a:r>
          </a:p>
          <a:p>
            <a:pPr marL="0" indent="0">
              <a:buNone/>
            </a:pPr>
            <a:endParaRPr lang="en-IN" dirty="0"/>
          </a:p>
        </p:txBody>
      </p:sp>
      <p:pic>
        <p:nvPicPr>
          <p:cNvPr id="5" name="Picture 4">
            <a:extLst>
              <a:ext uri="{FF2B5EF4-FFF2-40B4-BE49-F238E27FC236}">
                <a16:creationId xmlns:a16="http://schemas.microsoft.com/office/drawing/2014/main" id="{AFF94F6A-AFD7-3EE2-1C80-8994C8793F26}"/>
              </a:ext>
            </a:extLst>
          </p:cNvPr>
          <p:cNvPicPr>
            <a:picLocks noChangeAspect="1"/>
          </p:cNvPicPr>
          <p:nvPr/>
        </p:nvPicPr>
        <p:blipFill>
          <a:blip r:embed="rId2"/>
          <a:stretch>
            <a:fillRect/>
          </a:stretch>
        </p:blipFill>
        <p:spPr>
          <a:xfrm>
            <a:off x="1371600" y="1630394"/>
            <a:ext cx="9601200" cy="4157932"/>
          </a:xfrm>
          <a:prstGeom prst="rect">
            <a:avLst/>
          </a:prstGeom>
        </p:spPr>
      </p:pic>
    </p:spTree>
    <p:extLst>
      <p:ext uri="{BB962C8B-B14F-4D97-AF65-F5344CB8AC3E}">
        <p14:creationId xmlns:p14="http://schemas.microsoft.com/office/powerpoint/2010/main" val="3396284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944592"/>
          </a:xfrm>
        </p:spPr>
        <p:txBody>
          <a:bodyPr>
            <a:normAutofit/>
          </a:bodyPr>
          <a:lstStyle/>
          <a:p>
            <a:r>
              <a:rPr lang="en-US" b="1" dirty="0">
                <a:latin typeface="Times New Roman" panose="02020603050405020304" pitchFamily="18" charset="0"/>
                <a:cs typeface="Times New Roman" panose="02020603050405020304" pitchFamily="18" charset="0"/>
              </a:rPr>
              <a:t>AGENDA</a:t>
            </a:r>
          </a:p>
        </p:txBody>
      </p:sp>
      <p:sp>
        <p:nvSpPr>
          <p:cNvPr id="4" name="Content Placeholder 3">
            <a:extLst>
              <a:ext uri="{FF2B5EF4-FFF2-40B4-BE49-F238E27FC236}">
                <a16:creationId xmlns:a16="http://schemas.microsoft.com/office/drawing/2014/main" id="{F0C71C66-6A08-1678-2E23-BE7BE7828C77}"/>
              </a:ext>
            </a:extLst>
          </p:cNvPr>
          <p:cNvSpPr>
            <a:spLocks noGrp="1"/>
          </p:cNvSpPr>
          <p:nvPr>
            <p:ph idx="1"/>
          </p:nvPr>
        </p:nvSpPr>
        <p:spPr>
          <a:xfrm>
            <a:off x="1476554" y="1492370"/>
            <a:ext cx="9601200" cy="4908430"/>
          </a:xfrm>
        </p:spPr>
        <p:txBody>
          <a:bodyPr>
            <a:normAutofit/>
          </a:bodyPr>
          <a:lstStyle/>
          <a:p>
            <a:pPr marL="457200" indent="-457200">
              <a:lnSpc>
                <a:spcPct val="100000"/>
              </a:lnSpc>
              <a:buFont typeface="+mj-lt"/>
              <a:buAutoNum type="arabicPeriod"/>
            </a:pPr>
            <a:r>
              <a:rPr lang="en-IN" dirty="0">
                <a:latin typeface="Times New Roman" panose="02020603050405020304" pitchFamily="18" charset="0"/>
                <a:cs typeface="Times New Roman" panose="02020603050405020304" pitchFamily="18" charset="0"/>
              </a:rPr>
              <a:t>LAB -1 IAM HANDS ON</a:t>
            </a:r>
          </a:p>
          <a:p>
            <a:pPr marL="457200" indent="-457200">
              <a:lnSpc>
                <a:spcPct val="100000"/>
              </a:lnSpc>
              <a:buFont typeface="+mj-lt"/>
              <a:buAutoNum type="arabicPeriod"/>
            </a:pPr>
            <a:r>
              <a:rPr lang="en-IN" dirty="0">
                <a:latin typeface="Times New Roman" panose="02020603050405020304" pitchFamily="18" charset="0"/>
                <a:cs typeface="Times New Roman" panose="02020603050405020304" pitchFamily="18" charset="0"/>
              </a:rPr>
              <a:t>LAB -2 BILLING ALARAM</a:t>
            </a:r>
          </a:p>
          <a:p>
            <a:pPr marL="457200" indent="-457200">
              <a:lnSpc>
                <a:spcPct val="100000"/>
              </a:lnSpc>
              <a:buFont typeface="+mj-lt"/>
              <a:buAutoNum type="arabicPeriod"/>
            </a:pPr>
            <a:r>
              <a:rPr lang="en-IN" dirty="0">
                <a:latin typeface="Times New Roman" panose="02020603050405020304" pitchFamily="18" charset="0"/>
                <a:cs typeface="Times New Roman" panose="02020603050405020304" pitchFamily="18" charset="0"/>
              </a:rPr>
              <a:t>LAB -3 S3 BUCKET</a:t>
            </a:r>
          </a:p>
          <a:p>
            <a:pPr marL="457200" indent="-457200">
              <a:lnSpc>
                <a:spcPct val="100000"/>
              </a:lnSpc>
              <a:buFont typeface="+mj-lt"/>
              <a:buAutoNum type="arabicPeriod"/>
            </a:pPr>
            <a:r>
              <a:rPr lang="en-IN" dirty="0">
                <a:latin typeface="Times New Roman" panose="02020603050405020304" pitchFamily="18" charset="0"/>
                <a:cs typeface="Times New Roman" panose="02020603050405020304" pitchFamily="18" charset="0"/>
              </a:rPr>
              <a:t>LAB -4 EC2 INSTANCE</a:t>
            </a:r>
          </a:p>
          <a:p>
            <a:pPr marL="457200" indent="-457200">
              <a:lnSpc>
                <a:spcPct val="100000"/>
              </a:lnSpc>
              <a:buFont typeface="+mj-lt"/>
              <a:buAutoNum type="arabicPeriod"/>
            </a:pPr>
            <a:r>
              <a:rPr lang="en-IN" dirty="0">
                <a:latin typeface="Times New Roman" panose="02020603050405020304" pitchFamily="18" charset="0"/>
                <a:cs typeface="Times New Roman" panose="02020603050405020304" pitchFamily="18" charset="0"/>
              </a:rPr>
              <a:t>LAB -5 SECURITY GROUPS</a:t>
            </a:r>
          </a:p>
          <a:p>
            <a:pPr marL="457200" indent="-457200">
              <a:lnSpc>
                <a:spcPct val="100000"/>
              </a:lnSpc>
              <a:buFont typeface="+mj-lt"/>
              <a:buAutoNum type="arabicPeriod"/>
            </a:pPr>
            <a:r>
              <a:rPr lang="en-IN" dirty="0">
                <a:latin typeface="Times New Roman" panose="02020603050405020304" pitchFamily="18" charset="0"/>
                <a:cs typeface="Times New Roman" panose="02020603050405020304" pitchFamily="18" charset="0"/>
              </a:rPr>
              <a:t>LAB -6 VOLUMES AND SNAPSHOTS</a:t>
            </a:r>
          </a:p>
          <a:p>
            <a:pPr marL="457200" indent="-457200">
              <a:lnSpc>
                <a:spcPct val="100000"/>
              </a:lnSpc>
              <a:buFont typeface="+mj-lt"/>
              <a:buAutoNum type="arabicPeriod"/>
            </a:pPr>
            <a:r>
              <a:rPr lang="en-IN" dirty="0">
                <a:latin typeface="Times New Roman" panose="02020603050405020304" pitchFamily="18" charset="0"/>
                <a:cs typeface="Times New Roman" panose="02020603050405020304" pitchFamily="18" charset="0"/>
              </a:rPr>
              <a:t>LAB -7 AMI’S</a:t>
            </a:r>
          </a:p>
          <a:p>
            <a:pPr marL="457200" indent="-457200">
              <a:lnSpc>
                <a:spcPct val="100000"/>
              </a:lnSpc>
              <a:buFont typeface="+mj-lt"/>
              <a:buAutoNum type="arabicPeriod"/>
            </a:pPr>
            <a:r>
              <a:rPr lang="en-IN" dirty="0">
                <a:latin typeface="Times New Roman" panose="02020603050405020304" pitchFamily="18" charset="0"/>
                <a:cs typeface="Times New Roman" panose="02020603050405020304" pitchFamily="18" charset="0"/>
              </a:rPr>
              <a:t>LAB -8 LOAD BALANCERS</a:t>
            </a:r>
          </a:p>
          <a:p>
            <a:pPr marL="457200" indent="-457200">
              <a:lnSpc>
                <a:spcPct val="100000"/>
              </a:lnSpc>
              <a:buFont typeface="+mj-lt"/>
              <a:buAutoNum type="arabicPeriod"/>
            </a:pPr>
            <a:r>
              <a:rPr lang="en-IN" dirty="0">
                <a:latin typeface="Times New Roman" panose="02020603050405020304" pitchFamily="18" charset="0"/>
                <a:cs typeface="Times New Roman" panose="02020603050405020304" pitchFamily="18" charset="0"/>
              </a:rPr>
              <a:t>LAB -9 ASG AND LT</a:t>
            </a:r>
          </a:p>
          <a:p>
            <a:pPr marL="457200" indent="-457200">
              <a:lnSpc>
                <a:spcPct val="100000"/>
              </a:lnSpc>
              <a:buFont typeface="+mj-lt"/>
              <a:buAutoNum type="arabicPeriod"/>
            </a:pPr>
            <a:r>
              <a:rPr lang="en-IN" dirty="0">
                <a:latin typeface="Times New Roman" panose="02020603050405020304" pitchFamily="18" charset="0"/>
                <a:cs typeface="Times New Roman" panose="02020603050405020304" pitchFamily="18" charset="0"/>
              </a:rPr>
              <a:t>LAB -10 RDS</a:t>
            </a:r>
          </a:p>
        </p:txBody>
      </p:sp>
      <p:pic>
        <p:nvPicPr>
          <p:cNvPr id="7" name="Picture 6">
            <a:extLst>
              <a:ext uri="{FF2B5EF4-FFF2-40B4-BE49-F238E27FC236}">
                <a16:creationId xmlns:a16="http://schemas.microsoft.com/office/drawing/2014/main" id="{1EC45225-F7F6-2339-0FBE-2CCB1B923AFA}"/>
              </a:ext>
            </a:extLst>
          </p:cNvPr>
          <p:cNvPicPr>
            <a:picLocks noChangeAspect="1"/>
          </p:cNvPicPr>
          <p:nvPr/>
        </p:nvPicPr>
        <p:blipFill>
          <a:blip r:embed="rId2"/>
          <a:stretch>
            <a:fillRect/>
          </a:stretch>
        </p:blipFill>
        <p:spPr>
          <a:xfrm>
            <a:off x="6875253" y="0"/>
            <a:ext cx="5316747" cy="6858000"/>
          </a:xfrm>
          <a:prstGeom prst="rect">
            <a:avLst/>
          </a:prstGeom>
        </p:spPr>
      </p:pic>
    </p:spTree>
    <p:extLst>
      <p:ext uri="{BB962C8B-B14F-4D97-AF65-F5344CB8AC3E}">
        <p14:creationId xmlns:p14="http://schemas.microsoft.com/office/powerpoint/2010/main" val="8244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F79A-BA41-D819-DD14-CED1DF1D969F}"/>
              </a:ext>
            </a:extLst>
          </p:cNvPr>
          <p:cNvSpPr>
            <a:spLocks noGrp="1"/>
          </p:cNvSpPr>
          <p:nvPr>
            <p:ph type="title"/>
          </p:nvPr>
        </p:nvSpPr>
        <p:spPr>
          <a:xfrm>
            <a:off x="1052422" y="297612"/>
            <a:ext cx="10437962" cy="822385"/>
          </a:xfrm>
        </p:spPr>
        <p:txBody>
          <a:bodyPr>
            <a:normAutofit/>
          </a:bodyPr>
          <a:lstStyle/>
          <a:p>
            <a:pPr algn="ctr"/>
            <a:r>
              <a:rPr lang="en-IN" sz="3600" b="1" dirty="0">
                <a:latin typeface="Times New Roman" panose="02020603050405020304" pitchFamily="18" charset="0"/>
                <a:cs typeface="Times New Roman" panose="02020603050405020304" pitchFamily="18" charset="0"/>
              </a:rPr>
              <a:t>CREATING REPO IN THE LOCAL MACHINE</a:t>
            </a:r>
            <a:endParaRPr lang="en-IN" sz="3600" dirty="0"/>
          </a:p>
        </p:txBody>
      </p:sp>
      <p:sp>
        <p:nvSpPr>
          <p:cNvPr id="3" name="Content Placeholder 2">
            <a:extLst>
              <a:ext uri="{FF2B5EF4-FFF2-40B4-BE49-F238E27FC236}">
                <a16:creationId xmlns:a16="http://schemas.microsoft.com/office/drawing/2014/main" id="{A5DE77B3-92A3-768B-9C75-715C46ABDA6D}"/>
              </a:ext>
            </a:extLst>
          </p:cNvPr>
          <p:cNvSpPr>
            <a:spLocks noGrp="1"/>
          </p:cNvSpPr>
          <p:nvPr>
            <p:ph idx="1"/>
          </p:nvPr>
        </p:nvSpPr>
        <p:spPr>
          <a:xfrm>
            <a:off x="1397479" y="1119996"/>
            <a:ext cx="9601200" cy="5440391"/>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1. Set Up Repository</a:t>
            </a:r>
          </a:p>
          <a:p>
            <a:pPr marL="0" indent="0">
              <a:buNone/>
            </a:pPr>
            <a:r>
              <a:rPr lang="en-US" sz="1800" dirty="0">
                <a:latin typeface="Times New Roman" panose="02020603050405020304" pitchFamily="18" charset="0"/>
                <a:cs typeface="Times New Roman" panose="02020603050405020304" pitchFamily="18" charset="0"/>
              </a:rPr>
              <a:t>Make a new folder on your computer.</a:t>
            </a:r>
          </a:p>
          <a:p>
            <a:pPr marL="0" indent="0">
              <a:buNone/>
            </a:pPr>
            <a:r>
              <a:rPr lang="en-US" sz="1800" dirty="0">
                <a:latin typeface="Times New Roman" panose="02020603050405020304" pitchFamily="18" charset="0"/>
                <a:cs typeface="Times New Roman" panose="02020603050405020304" pitchFamily="18" charset="0"/>
              </a:rPr>
              <a:t>Open a terminal, navigate to the folder, and initialize Git with                                                                         </a:t>
            </a:r>
            <a:r>
              <a:rPr lang="en-US" sz="1800" b="1" dirty="0">
                <a:latin typeface="Times New Roman" panose="02020603050405020304" pitchFamily="18" charset="0"/>
                <a:cs typeface="Times New Roman" panose="02020603050405020304" pitchFamily="18" charset="0"/>
              </a:rPr>
              <a:t>git </a:t>
            </a:r>
            <a:r>
              <a:rPr lang="en-US" sz="1800" b="1" dirty="0" err="1">
                <a:latin typeface="Times New Roman" panose="02020603050405020304" pitchFamily="18" charset="0"/>
                <a:cs typeface="Times New Roman" panose="02020603050405020304" pitchFamily="18" charset="0"/>
              </a:rPr>
              <a:t>init.</a:t>
            </a: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2. Verify Repository Status</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Run git status to see that the repository is currently empty.</a:t>
            </a:r>
          </a:p>
          <a:p>
            <a:pPr marL="0" indent="0">
              <a:buNone/>
            </a:pPr>
            <a:r>
              <a:rPr lang="en-US" sz="1800" b="1" dirty="0">
                <a:latin typeface="Times New Roman" panose="02020603050405020304" pitchFamily="18" charset="0"/>
                <a:cs typeface="Times New Roman" panose="02020603050405020304" pitchFamily="18" charset="0"/>
              </a:rPr>
              <a:t>3. Add a New File</a:t>
            </a:r>
          </a:p>
          <a:p>
            <a:pPr marL="0" indent="0">
              <a:buNone/>
            </a:pPr>
            <a:r>
              <a:rPr lang="en-US" sz="1800" dirty="0">
                <a:latin typeface="Times New Roman" panose="02020603050405020304" pitchFamily="18" charset="0"/>
                <a:cs typeface="Times New Roman" panose="02020603050405020304" pitchFamily="18" charset="0"/>
              </a:rPr>
              <a:t>Create a new file with touch test.</a:t>
            </a:r>
          </a:p>
          <a:p>
            <a:pPr marL="0" indent="0">
              <a:buNone/>
            </a:pPr>
            <a:r>
              <a:rPr lang="en-US" sz="1800" dirty="0">
                <a:latin typeface="Times New Roman" panose="02020603050405020304" pitchFamily="18" charset="0"/>
                <a:cs typeface="Times New Roman" panose="02020603050405020304" pitchFamily="18" charset="0"/>
              </a:rPr>
              <a:t>Run git status again to see the file listed as untracked.</a:t>
            </a:r>
          </a:p>
          <a:p>
            <a:pPr marL="0" indent="0">
              <a:buNone/>
            </a:pPr>
            <a:r>
              <a:rPr lang="en-US" sz="1800" b="1" dirty="0">
                <a:latin typeface="Times New Roman" panose="02020603050405020304" pitchFamily="18" charset="0"/>
                <a:cs typeface="Times New Roman" panose="02020603050405020304" pitchFamily="18" charset="0"/>
              </a:rPr>
              <a:t>4. Stage and Commit Changes</a:t>
            </a:r>
          </a:p>
          <a:p>
            <a:pPr marL="0" indent="0">
              <a:buNone/>
            </a:pPr>
            <a:r>
              <a:rPr lang="en-US" sz="1800" dirty="0">
                <a:latin typeface="Times New Roman" panose="02020603050405020304" pitchFamily="18" charset="0"/>
                <a:cs typeface="Times New Roman" panose="02020603050405020304" pitchFamily="18" charset="0"/>
              </a:rPr>
              <a:t>Stage the file with git add test.</a:t>
            </a:r>
          </a:p>
          <a:p>
            <a:pPr marL="0" indent="0">
              <a:buNone/>
            </a:pPr>
            <a:r>
              <a:rPr lang="en-US" sz="1800" dirty="0">
                <a:latin typeface="Times New Roman" panose="02020603050405020304" pitchFamily="18" charset="0"/>
                <a:cs typeface="Times New Roman" panose="02020603050405020304" pitchFamily="18" charset="0"/>
              </a:rPr>
              <a:t>Commit it to the repository with git commit -m "added test file".</a:t>
            </a:r>
          </a:p>
          <a:p>
            <a:pPr marL="0" indent="0">
              <a:buNone/>
            </a:pPr>
            <a:r>
              <a:rPr lang="en-US" sz="1800" b="1" dirty="0">
                <a:latin typeface="Times New Roman" panose="02020603050405020304" pitchFamily="18" charset="0"/>
                <a:cs typeface="Times New Roman" panose="02020603050405020304" pitchFamily="18" charset="0"/>
              </a:rPr>
              <a:t>5. Confirm Final Status</a:t>
            </a:r>
          </a:p>
          <a:p>
            <a:pPr marL="0" indent="0">
              <a:buNone/>
            </a:pPr>
            <a:r>
              <a:rPr lang="en-US" sz="1800" dirty="0">
                <a:latin typeface="Times New Roman" panose="02020603050405020304" pitchFamily="18" charset="0"/>
                <a:cs typeface="Times New Roman" panose="02020603050405020304" pitchFamily="18" charset="0"/>
              </a:rPr>
              <a:t>Run git status once more to confirm the working directory is now clean</a:t>
            </a: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E069F8-88ED-6063-4729-AFCA7EF03CA4}"/>
              </a:ext>
            </a:extLst>
          </p:cNvPr>
          <p:cNvPicPr>
            <a:picLocks noChangeAspect="1"/>
          </p:cNvPicPr>
          <p:nvPr/>
        </p:nvPicPr>
        <p:blipFill>
          <a:blip r:embed="rId2"/>
          <a:srcRect t="680" r="41600" b="-680"/>
          <a:stretch/>
        </p:blipFill>
        <p:spPr>
          <a:xfrm>
            <a:off x="7341080" y="1388853"/>
            <a:ext cx="4727276" cy="4701395"/>
          </a:xfrm>
          <a:prstGeom prst="rect">
            <a:avLst/>
          </a:prstGeom>
        </p:spPr>
      </p:pic>
    </p:spTree>
    <p:extLst>
      <p:ext uri="{BB962C8B-B14F-4D97-AF65-F5344CB8AC3E}">
        <p14:creationId xmlns:p14="http://schemas.microsoft.com/office/powerpoint/2010/main" val="187114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D8A41-87B6-F99E-10CC-E762D4FA1969}"/>
              </a:ext>
            </a:extLst>
          </p:cNvPr>
          <p:cNvSpPr>
            <a:spLocks noGrp="1"/>
          </p:cNvSpPr>
          <p:nvPr>
            <p:ph type="title"/>
          </p:nvPr>
        </p:nvSpPr>
        <p:spPr>
          <a:xfrm>
            <a:off x="1043796" y="247650"/>
            <a:ext cx="10584611" cy="1485900"/>
          </a:xfrm>
        </p:spPr>
        <p:txBody>
          <a:bodyPr>
            <a:normAutofit/>
          </a:bodyPr>
          <a:lstStyle/>
          <a:p>
            <a:pPr algn="ctr"/>
            <a:r>
              <a:rPr lang="en-IN" sz="4000" b="1" dirty="0">
                <a:latin typeface="Times New Roman" panose="02020603050405020304" pitchFamily="18" charset="0"/>
                <a:cs typeface="Times New Roman" panose="02020603050405020304" pitchFamily="18" charset="0"/>
              </a:rPr>
              <a:t>CREATING REPO IN REMOTE LOCATION</a:t>
            </a:r>
          </a:p>
        </p:txBody>
      </p:sp>
      <p:sp>
        <p:nvSpPr>
          <p:cNvPr id="3" name="Content Placeholder 2">
            <a:extLst>
              <a:ext uri="{FF2B5EF4-FFF2-40B4-BE49-F238E27FC236}">
                <a16:creationId xmlns:a16="http://schemas.microsoft.com/office/drawing/2014/main" id="{666D3696-0D6D-C06B-8D75-C902A4338AAF}"/>
              </a:ext>
            </a:extLst>
          </p:cNvPr>
          <p:cNvSpPr>
            <a:spLocks noGrp="1"/>
          </p:cNvSpPr>
          <p:nvPr>
            <p:ph idx="1"/>
          </p:nvPr>
        </p:nvSpPr>
        <p:spPr>
          <a:xfrm>
            <a:off x="1295400" y="923027"/>
            <a:ext cx="9601200" cy="4754592"/>
          </a:xfrm>
        </p:spPr>
        <p:txBody>
          <a:bodyPr>
            <a:normAutofit/>
          </a:bodyPr>
          <a:lstStyle/>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Open GitHub Account: </a:t>
            </a:r>
            <a:r>
              <a:rPr lang="en-US" sz="1800" dirty="0">
                <a:latin typeface="Times New Roman" panose="02020603050405020304" pitchFamily="18" charset="0"/>
                <a:cs typeface="Times New Roman" panose="02020603050405020304" pitchFamily="18" charset="0"/>
              </a:rPr>
              <a:t>Log in to your GitHub account.</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Navigate to Repositories: </a:t>
            </a:r>
            <a:r>
              <a:rPr lang="en-US" sz="1800" dirty="0">
                <a:latin typeface="Times New Roman" panose="02020603050405020304" pitchFamily="18" charset="0"/>
                <a:cs typeface="Times New Roman" panose="02020603050405020304" pitchFamily="18" charset="0"/>
              </a:rPr>
              <a:t>Click on the Repositories tab in your profile to view all repositories.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Create a New Repository: </a:t>
            </a:r>
            <a:r>
              <a:rPr lang="en-US" sz="1800" dirty="0">
                <a:latin typeface="Times New Roman" panose="02020603050405020304" pitchFamily="18" charset="0"/>
                <a:cs typeface="Times New Roman" panose="02020603050405020304" pitchFamily="18" charset="0"/>
              </a:rPr>
              <a:t>Click the New button to start creating a new repository.</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Add README File: </a:t>
            </a:r>
            <a:r>
              <a:rPr lang="en-US" sz="1800" dirty="0">
                <a:latin typeface="Times New Roman" panose="02020603050405020304" pitchFamily="18" charset="0"/>
                <a:cs typeface="Times New Roman" panose="02020603050405020304" pitchFamily="18" charset="0"/>
              </a:rPr>
              <a:t>Fill in the repository details, and check the option to Add a README file. This will create a default README.md file in the new repository.</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Complete Creation: </a:t>
            </a:r>
            <a:r>
              <a:rPr lang="en-US" sz="1800" dirty="0">
                <a:latin typeface="Times New Roman" panose="02020603050405020304" pitchFamily="18" charset="0"/>
                <a:cs typeface="Times New Roman" panose="02020603050405020304" pitchFamily="18" charset="0"/>
              </a:rPr>
              <a:t>Click Create Repository to finalize.</a:t>
            </a:r>
            <a:endParaRPr lang="en-I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C4AB872-AA74-C6B2-0CB6-DD6CB6701AE1}"/>
              </a:ext>
            </a:extLst>
          </p:cNvPr>
          <p:cNvPicPr>
            <a:picLocks noChangeAspect="1"/>
          </p:cNvPicPr>
          <p:nvPr/>
        </p:nvPicPr>
        <p:blipFill>
          <a:blip r:embed="rId2"/>
          <a:stretch>
            <a:fillRect/>
          </a:stretch>
        </p:blipFill>
        <p:spPr>
          <a:xfrm>
            <a:off x="4701395" y="3300323"/>
            <a:ext cx="7411529" cy="3407794"/>
          </a:xfrm>
          <a:prstGeom prst="rect">
            <a:avLst/>
          </a:prstGeom>
        </p:spPr>
      </p:pic>
    </p:spTree>
    <p:extLst>
      <p:ext uri="{BB962C8B-B14F-4D97-AF65-F5344CB8AC3E}">
        <p14:creationId xmlns:p14="http://schemas.microsoft.com/office/powerpoint/2010/main" val="1004052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C302-0DAB-BEC8-D5A9-33C7B61FDFF1}"/>
              </a:ext>
            </a:extLst>
          </p:cNvPr>
          <p:cNvSpPr>
            <a:spLocks noGrp="1"/>
          </p:cNvSpPr>
          <p:nvPr>
            <p:ph type="title"/>
          </p:nvPr>
        </p:nvSpPr>
        <p:spPr>
          <a:xfrm>
            <a:off x="1371600" y="247650"/>
            <a:ext cx="9601200" cy="856531"/>
          </a:xfrm>
        </p:spPr>
        <p:txBody>
          <a:bodyPr/>
          <a:lstStyle/>
          <a:p>
            <a:pPr algn="ctr"/>
            <a:r>
              <a:rPr lang="en-IN" b="1" dirty="0">
                <a:latin typeface="Times New Roman" panose="02020603050405020304" pitchFamily="18" charset="0"/>
                <a:cs typeface="Times New Roman" panose="02020603050405020304" pitchFamily="18" charset="0"/>
              </a:rPr>
              <a:t>WORKING WITH REMOTE REPO</a:t>
            </a:r>
          </a:p>
        </p:txBody>
      </p:sp>
      <p:sp>
        <p:nvSpPr>
          <p:cNvPr id="3" name="Content Placeholder 2">
            <a:extLst>
              <a:ext uri="{FF2B5EF4-FFF2-40B4-BE49-F238E27FC236}">
                <a16:creationId xmlns:a16="http://schemas.microsoft.com/office/drawing/2014/main" id="{5F13262A-EAC3-A3CF-012E-1C6A90F2AD51}"/>
              </a:ext>
            </a:extLst>
          </p:cNvPr>
          <p:cNvSpPr>
            <a:spLocks noGrp="1"/>
          </p:cNvSpPr>
          <p:nvPr>
            <p:ph idx="1"/>
          </p:nvPr>
        </p:nvSpPr>
        <p:spPr>
          <a:xfrm>
            <a:off x="1371600" y="1104181"/>
            <a:ext cx="9601200" cy="4763219"/>
          </a:xfrm>
        </p:spPr>
        <p:txBody>
          <a:bodyPr>
            <a:noAutofit/>
          </a:bodyPr>
          <a:lstStyle/>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Clone the Repository from GitHub: </a:t>
            </a:r>
            <a:r>
              <a:rPr lang="en-US" sz="1600" dirty="0">
                <a:latin typeface="Times New Roman" panose="02020603050405020304" pitchFamily="18" charset="0"/>
                <a:cs typeface="Times New Roman" panose="02020603050405020304" pitchFamily="18" charset="0"/>
              </a:rPr>
              <a:t>Copy the repository’s HTTPS URL, then run </a:t>
            </a:r>
            <a:r>
              <a:rPr lang="en-US" sz="1600" b="1" dirty="0">
                <a:latin typeface="Times New Roman" panose="02020603050405020304" pitchFamily="18" charset="0"/>
                <a:cs typeface="Times New Roman" panose="02020603050405020304" pitchFamily="18" charset="0"/>
              </a:rPr>
              <a:t>git clone &lt;URL&gt; </a:t>
            </a:r>
            <a:r>
              <a:rPr lang="en-US" sz="1600" dirty="0">
                <a:latin typeface="Times New Roman" panose="02020603050405020304" pitchFamily="18" charset="0"/>
                <a:cs typeface="Times New Roman" panose="02020603050405020304" pitchFamily="18" charset="0"/>
              </a:rPr>
              <a:t>in your terminal to download it to your local machine.</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Make Changes and Commit: </a:t>
            </a:r>
            <a:r>
              <a:rPr lang="en-US" sz="1600" dirty="0">
                <a:latin typeface="Times New Roman" panose="02020603050405020304" pitchFamily="18" charset="0"/>
                <a:cs typeface="Times New Roman" panose="02020603050405020304" pitchFamily="18" charset="0"/>
              </a:rPr>
              <a:t>Edit files as needed, then stage and commit with </a:t>
            </a:r>
            <a:r>
              <a:rPr lang="en-US" sz="1600" b="1" dirty="0">
                <a:latin typeface="Times New Roman" panose="02020603050405020304" pitchFamily="18" charset="0"/>
                <a:cs typeface="Times New Roman" panose="02020603050405020304" pitchFamily="18" charset="0"/>
              </a:rPr>
              <a:t>git add </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git commit -m "made changes".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Generate a Personal Access Token: </a:t>
            </a:r>
            <a:r>
              <a:rPr lang="en-US" sz="1600" dirty="0">
                <a:latin typeface="Times New Roman" panose="02020603050405020304" pitchFamily="18" charset="0"/>
                <a:cs typeface="Times New Roman" panose="02020603050405020304" pitchFamily="18" charset="0"/>
              </a:rPr>
              <a:t>On GitHub, go to your profile, select Settings &gt; Developer settings &gt; Personal access tokens.                                                                                                                                        Generate a new token with the necessary permissions.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Clone Using the Personal Access Token:</a:t>
            </a:r>
            <a:r>
              <a:rPr lang="en-US" sz="1600" dirty="0">
                <a:latin typeface="Times New Roman" panose="02020603050405020304" pitchFamily="18" charset="0"/>
                <a:cs typeface="Times New Roman" panose="02020603050405020304" pitchFamily="18" charset="0"/>
              </a:rPr>
              <a:t> Clone the repository again if needed, and use the token as the password when prompted.</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Create New Files and Commit: </a:t>
            </a:r>
            <a:r>
              <a:rPr lang="en-US" sz="1600" dirty="0">
                <a:latin typeface="Times New Roman" panose="02020603050405020304" pitchFamily="18" charset="0"/>
                <a:cs typeface="Times New Roman" panose="02020603050405020304" pitchFamily="18" charset="0"/>
              </a:rPr>
              <a:t>Use touch &lt;filename&gt; to create new files, then stage and commit with </a:t>
            </a:r>
            <a:r>
              <a:rPr lang="en-US" sz="1600" b="1" dirty="0">
                <a:latin typeface="Times New Roman" panose="02020603050405020304" pitchFamily="18" charset="0"/>
                <a:cs typeface="Times New Roman" panose="02020603050405020304" pitchFamily="18" charset="0"/>
              </a:rPr>
              <a:t>git add </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git commit -m "added new files".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Push Changes: </a:t>
            </a:r>
            <a:r>
              <a:rPr lang="en-US" sz="1600" dirty="0">
                <a:latin typeface="Times New Roman" panose="02020603050405020304" pitchFamily="18" charset="0"/>
                <a:cs typeface="Times New Roman" panose="02020603050405020304" pitchFamily="18" charset="0"/>
              </a:rPr>
              <a:t>Push the changes to GitHub with git push, using your username and the token as the password.</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Verify Changes on GitHub: </a:t>
            </a:r>
            <a:r>
              <a:rPr lang="en-US" sz="1600" dirty="0">
                <a:latin typeface="Times New Roman" panose="02020603050405020304" pitchFamily="18" charset="0"/>
                <a:cs typeface="Times New Roman" panose="02020603050405020304" pitchFamily="18" charset="0"/>
              </a:rPr>
              <a:t>Go to your repository on GitHub to confirm that all updates appear in the remote repository.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0114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C9AA-A5FD-265E-155E-47C3F73ABE61}"/>
              </a:ext>
            </a:extLst>
          </p:cNvPr>
          <p:cNvSpPr>
            <a:spLocks noGrp="1"/>
          </p:cNvSpPr>
          <p:nvPr>
            <p:ph type="title"/>
          </p:nvPr>
        </p:nvSpPr>
        <p:spPr>
          <a:xfrm>
            <a:off x="905773" y="168215"/>
            <a:ext cx="11076317" cy="822385"/>
          </a:xfrm>
        </p:spPr>
        <p:txBody>
          <a:bodyPr>
            <a:normAutofit/>
          </a:bodyPr>
          <a:lstStyle/>
          <a:p>
            <a:pPr algn="ctr"/>
            <a:r>
              <a:rPr lang="en-IN" sz="3600" b="1" dirty="0">
                <a:latin typeface="Times New Roman" panose="02020603050405020304" pitchFamily="18" charset="0"/>
                <a:cs typeface="Times New Roman" panose="02020603050405020304" pitchFamily="18" charset="0"/>
              </a:rPr>
              <a:t>PUSHING LOCALLY CREATED REPO TO GITHUB</a:t>
            </a:r>
          </a:p>
        </p:txBody>
      </p:sp>
      <p:sp>
        <p:nvSpPr>
          <p:cNvPr id="3" name="Content Placeholder 2">
            <a:extLst>
              <a:ext uri="{FF2B5EF4-FFF2-40B4-BE49-F238E27FC236}">
                <a16:creationId xmlns:a16="http://schemas.microsoft.com/office/drawing/2014/main" id="{D291D930-D273-32A2-AC76-87B02240CBB9}"/>
              </a:ext>
            </a:extLst>
          </p:cNvPr>
          <p:cNvSpPr>
            <a:spLocks noGrp="1"/>
          </p:cNvSpPr>
          <p:nvPr>
            <p:ph idx="1"/>
          </p:nvPr>
        </p:nvSpPr>
        <p:spPr>
          <a:xfrm>
            <a:off x="1371600" y="836762"/>
            <a:ext cx="9601200" cy="5030638"/>
          </a:xfrm>
        </p:spPr>
        <p:txBody>
          <a:bodyPr>
            <a:noAutofit/>
          </a:bodyPr>
          <a:lstStyle/>
          <a:p>
            <a:pPr marL="0" indent="0">
              <a:buNone/>
            </a:pPr>
            <a:r>
              <a:rPr lang="en-US" dirty="0">
                <a:latin typeface="Times New Roman" panose="02020603050405020304" pitchFamily="18" charset="0"/>
                <a:cs typeface="Times New Roman" panose="02020603050405020304" pitchFamily="18" charset="0"/>
              </a:rPr>
              <a:t>1. Create a Local Repository: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your terminal, navigate to the directory where you want to create the repository.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Initialize Git with git </a:t>
            </a:r>
            <a:r>
              <a:rPr lang="en-US" dirty="0" err="1">
                <a:latin typeface="Times New Roman" panose="02020603050405020304" pitchFamily="18" charset="0"/>
                <a:cs typeface="Times New Roman" panose="02020603050405020304" pitchFamily="18" charset="0"/>
              </a:rPr>
              <a:t>init.</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2. Create a Repository on GitHub:</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Go to your GitHub account, navigate to Repositories, and click New.</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Name the repository the same as your local folder, and click Create Repository.</a:t>
            </a:r>
          </a:p>
          <a:p>
            <a:pPr marL="0" indent="0">
              <a:buNone/>
            </a:pPr>
            <a:r>
              <a:rPr lang="en-US" dirty="0">
                <a:latin typeface="Times New Roman" panose="02020603050405020304" pitchFamily="18" charset="0"/>
                <a:cs typeface="Times New Roman" panose="02020603050405020304" pitchFamily="18" charset="0"/>
              </a:rPr>
              <a:t>3. Open Terminal and Run Commands: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Rename the Branch: Use git branch -M main to rename the current branch to "main" (or make sure it aligns with your GitHub branch name).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 Remote Repository: Run git remote add origin &lt;URL&gt;, replacing &lt;URL&gt; with the URL of your GitHub repository.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Push to GitHub: Use git push -u origin main to push your local repository's main branch to GitHub. This also sets up the remote tracking for future pushes.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900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DA8F-3010-684B-171C-C68E8AA83725}"/>
              </a:ext>
            </a:extLst>
          </p:cNvPr>
          <p:cNvSpPr>
            <a:spLocks noGrp="1"/>
          </p:cNvSpPr>
          <p:nvPr>
            <p:ph type="title"/>
          </p:nvPr>
        </p:nvSpPr>
        <p:spPr>
          <a:xfrm>
            <a:off x="914399" y="247650"/>
            <a:ext cx="10998679" cy="1184335"/>
          </a:xfrm>
        </p:spPr>
        <p:txBody>
          <a:bodyPr>
            <a:normAutofit/>
          </a:bodyPr>
          <a:lstStyle/>
          <a:p>
            <a:pPr algn="ctr"/>
            <a:r>
              <a:rPr lang="en-IN" sz="3600" b="1" dirty="0">
                <a:latin typeface="Times New Roman" panose="02020603050405020304" pitchFamily="18" charset="0"/>
                <a:cs typeface="Times New Roman" panose="02020603050405020304" pitchFamily="18" charset="0"/>
              </a:rPr>
              <a:t>CREATE A NEW BRANCH FROM YOUR MAIN BRANCH</a:t>
            </a:r>
          </a:p>
        </p:txBody>
      </p:sp>
      <p:sp>
        <p:nvSpPr>
          <p:cNvPr id="3" name="Content Placeholder 2">
            <a:extLst>
              <a:ext uri="{FF2B5EF4-FFF2-40B4-BE49-F238E27FC236}">
                <a16:creationId xmlns:a16="http://schemas.microsoft.com/office/drawing/2014/main" id="{204ED88B-A221-6BB8-9043-8BF5466D111E}"/>
              </a:ext>
            </a:extLst>
          </p:cNvPr>
          <p:cNvSpPr>
            <a:spLocks noGrp="1"/>
          </p:cNvSpPr>
          <p:nvPr>
            <p:ph idx="1"/>
          </p:nvPr>
        </p:nvSpPr>
        <p:spPr>
          <a:xfrm>
            <a:off x="1371600" y="1431985"/>
            <a:ext cx="9601200" cy="4435415"/>
          </a:xfrm>
        </p:spPr>
        <p:txBody>
          <a:bodyPr>
            <a:normAutofi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Open GitHub Repository: Go to your repository on GitHub where the main branch is located.</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Create a New Branch: Click Branch &gt; New Branch and name it.</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Make Changes in New Branch: Add text files or other changes in this branch.</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Note: Changes in this new branch won’t affect the main branch until merged.</a:t>
            </a:r>
            <a:endParaRPr lang="en-IN"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A00146F-9FDC-6283-5999-E273A8A88409}"/>
              </a:ext>
            </a:extLst>
          </p:cNvPr>
          <p:cNvPicPr>
            <a:picLocks noChangeAspect="1"/>
          </p:cNvPicPr>
          <p:nvPr/>
        </p:nvPicPr>
        <p:blipFill>
          <a:blip r:embed="rId2"/>
          <a:stretch>
            <a:fillRect/>
          </a:stretch>
        </p:blipFill>
        <p:spPr>
          <a:xfrm>
            <a:off x="3299599" y="3237422"/>
            <a:ext cx="8632168" cy="3372928"/>
          </a:xfrm>
          <a:prstGeom prst="rect">
            <a:avLst/>
          </a:prstGeom>
        </p:spPr>
      </p:pic>
    </p:spTree>
    <p:extLst>
      <p:ext uri="{BB962C8B-B14F-4D97-AF65-F5344CB8AC3E}">
        <p14:creationId xmlns:p14="http://schemas.microsoft.com/office/powerpoint/2010/main" val="2622269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C3FC-EE90-F79F-84E1-52416B958BF8}"/>
              </a:ext>
            </a:extLst>
          </p:cNvPr>
          <p:cNvSpPr>
            <a:spLocks noGrp="1"/>
          </p:cNvSpPr>
          <p:nvPr>
            <p:ph type="title"/>
          </p:nvPr>
        </p:nvSpPr>
        <p:spPr>
          <a:xfrm>
            <a:off x="776377" y="99204"/>
            <a:ext cx="10610491" cy="1485900"/>
          </a:xfrm>
        </p:spPr>
        <p:txBody>
          <a:bodyPr>
            <a:normAutofit/>
          </a:bodyPr>
          <a:lstStyle/>
          <a:p>
            <a:pPr algn="ctr"/>
            <a:r>
              <a:rPr lang="en-IN" sz="3600" b="1" dirty="0">
                <a:latin typeface="Times New Roman" panose="02020603050405020304" pitchFamily="18" charset="0"/>
                <a:cs typeface="Times New Roman" panose="02020603050405020304" pitchFamily="18" charset="0"/>
              </a:rPr>
              <a:t>PULL ALL THE BRANCHES IN YOUR LOCAL MACHINE</a:t>
            </a:r>
          </a:p>
        </p:txBody>
      </p:sp>
      <p:sp>
        <p:nvSpPr>
          <p:cNvPr id="3" name="Content Placeholder 2">
            <a:extLst>
              <a:ext uri="{FF2B5EF4-FFF2-40B4-BE49-F238E27FC236}">
                <a16:creationId xmlns:a16="http://schemas.microsoft.com/office/drawing/2014/main" id="{CF720456-B074-38F2-1F66-E7564B7A19E2}"/>
              </a:ext>
            </a:extLst>
          </p:cNvPr>
          <p:cNvSpPr>
            <a:spLocks noGrp="1"/>
          </p:cNvSpPr>
          <p:nvPr>
            <p:ph idx="1"/>
          </p:nvPr>
        </p:nvSpPr>
        <p:spPr>
          <a:xfrm>
            <a:off x="1371600" y="1199072"/>
            <a:ext cx="9601200" cy="4668328"/>
          </a:xfrm>
        </p:spPr>
        <p:txBody>
          <a:bodyPr>
            <a:normAutofi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Pull the Repository: On your local machine, run git pull to sync with the remote repository.</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Switch to New Branch: Check available branches with git branch, then switch to the new branch using git checkout &lt;branch name&gt;.</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Make Changes: Create files or make edits in this branch.</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Push Changes: Stage and commit the changes, then push them to the remote branch using git push.</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Note: Changes in this feature branch won’t affect the main branch until merged.</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FEC97D7-9AEF-3D9D-5991-0BC6F01C5779}"/>
              </a:ext>
            </a:extLst>
          </p:cNvPr>
          <p:cNvPicPr>
            <a:picLocks noChangeAspect="1"/>
          </p:cNvPicPr>
          <p:nvPr/>
        </p:nvPicPr>
        <p:blipFill>
          <a:blip r:embed="rId2"/>
          <a:stretch>
            <a:fillRect/>
          </a:stretch>
        </p:blipFill>
        <p:spPr>
          <a:xfrm>
            <a:off x="1219200" y="3933645"/>
            <a:ext cx="5052204" cy="2542244"/>
          </a:xfrm>
          <a:prstGeom prst="rect">
            <a:avLst/>
          </a:prstGeom>
        </p:spPr>
      </p:pic>
      <p:pic>
        <p:nvPicPr>
          <p:cNvPr id="7" name="Picture 6">
            <a:extLst>
              <a:ext uri="{FF2B5EF4-FFF2-40B4-BE49-F238E27FC236}">
                <a16:creationId xmlns:a16="http://schemas.microsoft.com/office/drawing/2014/main" id="{2393AA61-81A3-15A6-4F63-70FB444D7783}"/>
              </a:ext>
            </a:extLst>
          </p:cNvPr>
          <p:cNvPicPr>
            <a:picLocks noChangeAspect="1"/>
          </p:cNvPicPr>
          <p:nvPr/>
        </p:nvPicPr>
        <p:blipFill>
          <a:blip r:embed="rId3"/>
          <a:stretch>
            <a:fillRect/>
          </a:stretch>
        </p:blipFill>
        <p:spPr>
          <a:xfrm>
            <a:off x="6866627" y="3933645"/>
            <a:ext cx="4986067" cy="2542244"/>
          </a:xfrm>
          <a:prstGeom prst="rect">
            <a:avLst/>
          </a:prstGeom>
        </p:spPr>
      </p:pic>
    </p:spTree>
    <p:extLst>
      <p:ext uri="{BB962C8B-B14F-4D97-AF65-F5344CB8AC3E}">
        <p14:creationId xmlns:p14="http://schemas.microsoft.com/office/powerpoint/2010/main" val="3924872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799A-6909-6371-CD48-B70ABE5CE34E}"/>
              </a:ext>
            </a:extLst>
          </p:cNvPr>
          <p:cNvSpPr>
            <a:spLocks noGrp="1"/>
          </p:cNvSpPr>
          <p:nvPr>
            <p:ph type="title"/>
          </p:nvPr>
        </p:nvSpPr>
        <p:spPr>
          <a:xfrm>
            <a:off x="974784" y="125083"/>
            <a:ext cx="10843404" cy="1485900"/>
          </a:xfrm>
        </p:spPr>
        <p:txBody>
          <a:bodyPr>
            <a:normAutofit/>
          </a:bodyPr>
          <a:lstStyle/>
          <a:p>
            <a:pPr algn="ctr"/>
            <a:r>
              <a:rPr lang="en-IN" sz="3600" b="1" dirty="0">
                <a:latin typeface="Times New Roman" panose="02020603050405020304" pitchFamily="18" charset="0"/>
                <a:cs typeface="Times New Roman" panose="02020603050405020304" pitchFamily="18" charset="0"/>
              </a:rPr>
              <a:t>MERGE OUR FUTURE BRANCH WITH MAIN BRANCH</a:t>
            </a:r>
          </a:p>
        </p:txBody>
      </p:sp>
      <p:sp>
        <p:nvSpPr>
          <p:cNvPr id="3" name="Content Placeholder 2">
            <a:extLst>
              <a:ext uri="{FF2B5EF4-FFF2-40B4-BE49-F238E27FC236}">
                <a16:creationId xmlns:a16="http://schemas.microsoft.com/office/drawing/2014/main" id="{AD0C5B0F-827D-2A6C-8609-B6BD8592C74B}"/>
              </a:ext>
            </a:extLst>
          </p:cNvPr>
          <p:cNvSpPr>
            <a:spLocks noGrp="1"/>
          </p:cNvSpPr>
          <p:nvPr>
            <p:ph idx="1"/>
          </p:nvPr>
        </p:nvSpPr>
        <p:spPr>
          <a:xfrm>
            <a:off x="1371600" y="1311215"/>
            <a:ext cx="9601200" cy="4556185"/>
          </a:xfrm>
        </p:spPr>
        <p:txBody>
          <a:bodyPr>
            <a:normAutofit/>
          </a:bodyPr>
          <a:lstStyle/>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Check the New Branch on GitHub: Go to your GitHub repository and ensure the new branch is visible.</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Create a Pull Request: Go to the Pull Requests tab and click New Pull Request.</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Select Branches: Choose the main branch as the base and the feature branch as the compare branch.</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Review and Merge: Click Create Pull Request, review any changes, and then click Merge to combine the branches.</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Verify Changes: Go to the main branch’s code to see the newly merged changes.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7946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059D-1289-1277-3399-A9618E896896}"/>
              </a:ext>
            </a:extLst>
          </p:cNvPr>
          <p:cNvSpPr>
            <a:spLocks noGrp="1"/>
          </p:cNvSpPr>
          <p:nvPr>
            <p:ph type="title"/>
          </p:nvPr>
        </p:nvSpPr>
        <p:spPr>
          <a:xfrm>
            <a:off x="1371600" y="133709"/>
            <a:ext cx="9601200" cy="1485900"/>
          </a:xfrm>
        </p:spPr>
        <p:txBody>
          <a:bodyPr/>
          <a:lstStyle/>
          <a:p>
            <a:pPr algn="ctr"/>
            <a:r>
              <a:rPr lang="en-IN" b="1" dirty="0">
                <a:latin typeface="Times New Roman" panose="02020603050405020304" pitchFamily="18" charset="0"/>
                <a:cs typeface="Times New Roman" panose="02020603050405020304" pitchFamily="18" charset="0"/>
              </a:rPr>
              <a:t>GO TO THE LOCAL MACHINE</a:t>
            </a:r>
          </a:p>
        </p:txBody>
      </p:sp>
      <p:sp>
        <p:nvSpPr>
          <p:cNvPr id="3" name="Content Placeholder 2">
            <a:extLst>
              <a:ext uri="{FF2B5EF4-FFF2-40B4-BE49-F238E27FC236}">
                <a16:creationId xmlns:a16="http://schemas.microsoft.com/office/drawing/2014/main" id="{753801FB-3975-834C-530E-997BA7477EE0}"/>
              </a:ext>
            </a:extLst>
          </p:cNvPr>
          <p:cNvSpPr>
            <a:spLocks noGrp="1"/>
          </p:cNvSpPr>
          <p:nvPr>
            <p:ph idx="1"/>
          </p:nvPr>
        </p:nvSpPr>
        <p:spPr>
          <a:xfrm>
            <a:off x="1371600" y="948906"/>
            <a:ext cx="9601200" cy="4918494"/>
          </a:xfrm>
        </p:spPr>
        <p:txBody>
          <a:bodyPr/>
          <a:lstStyle/>
          <a:p>
            <a:pPr marL="0" indent="0">
              <a:buNone/>
            </a:pPr>
            <a:r>
              <a:rPr lang="en-US" dirty="0">
                <a:latin typeface="Times New Roman" panose="02020603050405020304" pitchFamily="18" charset="0"/>
                <a:cs typeface="Times New Roman" panose="02020603050405020304" pitchFamily="18" charset="0"/>
              </a:rPr>
              <a:t>Open Local Repository: On your local machine, navigate to the folder with the cloned repository.</a:t>
            </a:r>
          </a:p>
          <a:p>
            <a:pPr marL="0" indent="0">
              <a:buNone/>
            </a:pPr>
            <a:r>
              <a:rPr lang="en-US" dirty="0">
                <a:latin typeface="Times New Roman" panose="02020603050405020304" pitchFamily="18" charset="0"/>
                <a:cs typeface="Times New Roman" panose="02020603050405020304" pitchFamily="18" charset="0"/>
              </a:rPr>
              <a:t>Switch to Main Branch: Run git checkout main to move to the main branch.</a:t>
            </a:r>
          </a:p>
          <a:p>
            <a:pPr marL="0" indent="0">
              <a:buNone/>
            </a:pPr>
            <a:r>
              <a:rPr lang="en-US" dirty="0">
                <a:latin typeface="Times New Roman" panose="02020603050405020304" pitchFamily="18" charset="0"/>
                <a:cs typeface="Times New Roman" panose="02020603050405020304" pitchFamily="18" charset="0"/>
              </a:rPr>
              <a:t>Pull Updates: Use git pull to fetch and integrate the latest changes from the remote repository.</a:t>
            </a:r>
          </a:p>
          <a:p>
            <a:pPr marL="0" indent="0">
              <a:buNone/>
            </a:pPr>
            <a:r>
              <a:rPr lang="en-US" dirty="0">
                <a:latin typeface="Times New Roman" panose="02020603050405020304" pitchFamily="18" charset="0"/>
                <a:cs typeface="Times New Roman" panose="02020603050405020304" pitchFamily="18" charset="0"/>
              </a:rPr>
              <a:t>Now, the main branch on your local machine will have all recent updates from the remote repository.</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B2DD6E7-EE1A-8825-2E27-BE786CB4C409}"/>
              </a:ext>
            </a:extLst>
          </p:cNvPr>
          <p:cNvPicPr>
            <a:picLocks noChangeAspect="1"/>
          </p:cNvPicPr>
          <p:nvPr/>
        </p:nvPicPr>
        <p:blipFill>
          <a:blip r:embed="rId2"/>
          <a:srcRect r="56173"/>
          <a:stretch/>
        </p:blipFill>
        <p:spPr>
          <a:xfrm>
            <a:off x="5227608" y="3308230"/>
            <a:ext cx="6055743" cy="3374367"/>
          </a:xfrm>
          <a:prstGeom prst="rect">
            <a:avLst/>
          </a:prstGeom>
        </p:spPr>
      </p:pic>
    </p:spTree>
    <p:extLst>
      <p:ext uri="{BB962C8B-B14F-4D97-AF65-F5344CB8AC3E}">
        <p14:creationId xmlns:p14="http://schemas.microsoft.com/office/powerpoint/2010/main" val="233608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286C-0C38-E463-8B67-AF9FA9BBE948}"/>
              </a:ext>
            </a:extLst>
          </p:cNvPr>
          <p:cNvSpPr>
            <a:spLocks noGrp="1"/>
          </p:cNvSpPr>
          <p:nvPr>
            <p:ph type="title"/>
          </p:nvPr>
        </p:nvSpPr>
        <p:spPr>
          <a:xfrm>
            <a:off x="1678916" y="2686050"/>
            <a:ext cx="9601200" cy="1485900"/>
          </a:xfrm>
          <a:solidFill>
            <a:schemeClr val="bg2"/>
          </a:solidFill>
          <a:ln>
            <a:noFill/>
          </a:ln>
        </p:spPr>
        <p:txBody>
          <a:bodyPr>
            <a:normAutofit/>
          </a:bodyPr>
          <a:lstStyle/>
          <a:p>
            <a:pPr algn="ctr"/>
            <a:r>
              <a:rPr lang="en-IN" sz="7200" b="1" dirty="0">
                <a:effectLst>
                  <a:outerShdw blurRad="50800" dist="38100" algn="l" rotWithShape="0">
                    <a:prstClr val="black">
                      <a:alpha val="40000"/>
                    </a:prstClr>
                  </a:outerShdw>
                </a:effectLst>
                <a:latin typeface="Algerian" panose="04020705040A02060702" pitchFamily="82" charset="0"/>
                <a:cs typeface="Times New Roman" panose="02020603050405020304" pitchFamily="18" charset="0"/>
              </a:rPr>
              <a:t>THANK YOU </a:t>
            </a:r>
            <a:r>
              <a:rPr lang="en-IN" sz="7200" b="1" dirty="0">
                <a:effectLst>
                  <a:outerShdw blurRad="50800" dist="38100" algn="l" rotWithShape="0">
                    <a:prstClr val="black">
                      <a:alpha val="40000"/>
                    </a:prstClr>
                  </a:outerShdw>
                </a:effectLst>
                <a:latin typeface="Algerian" panose="04020705040A02060702" pitchFamily="82" charset="0"/>
                <a:cs typeface="Times New Roman" panose="02020603050405020304" pitchFamily="18" charset="0"/>
                <a:sym typeface="Wingdings" panose="05000000000000000000" pitchFamily="2" charset="2"/>
              </a:rPr>
              <a:t></a:t>
            </a:r>
            <a:endParaRPr lang="en-IN" sz="7200" b="1" dirty="0">
              <a:effectLst>
                <a:outerShdw blurRad="50800" dist="38100" algn="l" rotWithShape="0">
                  <a:prstClr val="black">
                    <a:alpha val="40000"/>
                  </a:prstClr>
                </a:outerShdw>
              </a:effectLst>
              <a:latin typeface="Algerian" panose="04020705040A02060702" pitchFamily="82" charset="0"/>
              <a:cs typeface="Times New Roman" panose="02020603050405020304" pitchFamily="18" charset="0"/>
            </a:endParaRPr>
          </a:p>
        </p:txBody>
      </p:sp>
    </p:spTree>
    <p:extLst>
      <p:ext uri="{BB962C8B-B14F-4D97-AF65-F5344CB8AC3E}">
        <p14:creationId xmlns:p14="http://schemas.microsoft.com/office/powerpoint/2010/main" val="401842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6FD2-3098-2987-1435-CB920B1F5D7E}"/>
              </a:ext>
            </a:extLst>
          </p:cNvPr>
          <p:cNvSpPr>
            <a:spLocks noGrp="1"/>
          </p:cNvSpPr>
          <p:nvPr>
            <p:ph type="title"/>
          </p:nvPr>
        </p:nvSpPr>
        <p:spPr>
          <a:xfrm>
            <a:off x="7243313" y="513272"/>
            <a:ext cx="3735238" cy="590909"/>
          </a:xfrm>
        </p:spPr>
        <p:txBody>
          <a:bodyPr>
            <a:normAutofit fontScale="90000"/>
          </a:bodyPr>
          <a:lstStyle/>
          <a:p>
            <a:r>
              <a:rPr lang="en-IN" sz="4000" b="1" dirty="0">
                <a:latin typeface="Times New Roman" panose="02020603050405020304" pitchFamily="18" charset="0"/>
                <a:cs typeface="Times New Roman" panose="02020603050405020304" pitchFamily="18" charset="0"/>
              </a:rPr>
              <a:t>WHAT IS AWS ?</a:t>
            </a:r>
          </a:p>
        </p:txBody>
      </p:sp>
      <p:sp>
        <p:nvSpPr>
          <p:cNvPr id="3" name="Content Placeholder 2">
            <a:extLst>
              <a:ext uri="{FF2B5EF4-FFF2-40B4-BE49-F238E27FC236}">
                <a16:creationId xmlns:a16="http://schemas.microsoft.com/office/drawing/2014/main" id="{B58933FC-C234-FE64-6FA9-66CCE5AB984C}"/>
              </a:ext>
            </a:extLst>
          </p:cNvPr>
          <p:cNvSpPr>
            <a:spLocks noGrp="1"/>
          </p:cNvSpPr>
          <p:nvPr>
            <p:ph idx="1"/>
          </p:nvPr>
        </p:nvSpPr>
        <p:spPr>
          <a:xfrm>
            <a:off x="6096000" y="1237171"/>
            <a:ext cx="6029864" cy="4383657"/>
          </a:xfrm>
        </p:spPr>
        <p:txBody>
          <a:bodyPr/>
          <a:lstStyle/>
          <a:p>
            <a:pPr marL="457200" lvl="1" indent="0">
              <a:lnSpc>
                <a:spcPct val="150000"/>
              </a:lnSpc>
              <a:buNone/>
            </a:pPr>
            <a:r>
              <a:rPr lang="en-US" i="0" dirty="0">
                <a:latin typeface="Times New Roman" panose="02020603050405020304" pitchFamily="18" charset="0"/>
                <a:cs typeface="Times New Roman" panose="02020603050405020304" pitchFamily="18" charset="0"/>
              </a:rPr>
              <a:t>Amazon Web Services (AWS) is a cloud platform.</a:t>
            </a:r>
          </a:p>
          <a:p>
            <a:pPr marL="457200" lvl="1" indent="0">
              <a:lnSpc>
                <a:spcPct val="150000"/>
              </a:lnSpc>
              <a:buNone/>
            </a:pPr>
            <a:r>
              <a:rPr lang="en-US" b="1" i="0" dirty="0">
                <a:latin typeface="Times New Roman" panose="02020603050405020304" pitchFamily="18" charset="0"/>
                <a:cs typeface="Times New Roman" panose="02020603050405020304" pitchFamily="18" charset="0"/>
              </a:rPr>
              <a:t>IMPORTANCE OF AWS</a:t>
            </a:r>
          </a:p>
          <a:p>
            <a:pPr marL="800100" lvl="1" indent="-342900">
              <a:lnSpc>
                <a:spcPct val="150000"/>
              </a:lnSpc>
            </a:pPr>
            <a:r>
              <a:rPr lang="en-US" i="0" dirty="0">
                <a:latin typeface="Times New Roman" panose="02020603050405020304" pitchFamily="18" charset="0"/>
                <a:cs typeface="Times New Roman" panose="02020603050405020304" pitchFamily="18" charset="0"/>
              </a:rPr>
              <a:t>AWS is flexible, </a:t>
            </a:r>
          </a:p>
          <a:p>
            <a:pPr marL="800100" lvl="1" indent="-342900">
              <a:lnSpc>
                <a:spcPct val="150000"/>
              </a:lnSpc>
            </a:pPr>
            <a:r>
              <a:rPr lang="en-US" i="0" dirty="0">
                <a:latin typeface="Times New Roman" panose="02020603050405020304" pitchFamily="18" charset="0"/>
                <a:cs typeface="Times New Roman" panose="02020603050405020304" pitchFamily="18" charset="0"/>
              </a:rPr>
              <a:t>secure</a:t>
            </a:r>
          </a:p>
          <a:p>
            <a:pPr marL="800100" lvl="1" indent="-342900">
              <a:lnSpc>
                <a:spcPct val="150000"/>
              </a:lnSpc>
            </a:pPr>
            <a:r>
              <a:rPr lang="en-US" i="0" dirty="0">
                <a:latin typeface="Times New Roman" panose="02020603050405020304" pitchFamily="18" charset="0"/>
                <a:cs typeface="Times New Roman" panose="02020603050405020304" pitchFamily="18" charset="0"/>
              </a:rPr>
              <a:t>cost-effective</a:t>
            </a:r>
            <a:endParaRPr lang="en-IN" dirty="0"/>
          </a:p>
        </p:txBody>
      </p:sp>
      <p:pic>
        <p:nvPicPr>
          <p:cNvPr id="8" name="Picture 7">
            <a:extLst>
              <a:ext uri="{FF2B5EF4-FFF2-40B4-BE49-F238E27FC236}">
                <a16:creationId xmlns:a16="http://schemas.microsoft.com/office/drawing/2014/main" id="{B7E1F332-387B-F643-3D08-7EBC3664E2F1}"/>
              </a:ext>
            </a:extLst>
          </p:cNvPr>
          <p:cNvPicPr>
            <a:picLocks noChangeAspect="1"/>
          </p:cNvPicPr>
          <p:nvPr/>
        </p:nvPicPr>
        <p:blipFill>
          <a:blip r:embed="rId2"/>
          <a:stretch>
            <a:fillRect/>
          </a:stretch>
        </p:blipFill>
        <p:spPr>
          <a:xfrm>
            <a:off x="688100" y="-1"/>
            <a:ext cx="4846320" cy="6858000"/>
          </a:xfrm>
          <a:prstGeom prst="rect">
            <a:avLst/>
          </a:prstGeom>
        </p:spPr>
      </p:pic>
    </p:spTree>
    <p:extLst>
      <p:ext uri="{BB962C8B-B14F-4D97-AF65-F5344CB8AC3E}">
        <p14:creationId xmlns:p14="http://schemas.microsoft.com/office/powerpoint/2010/main" val="2305573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5919-5F66-B1DD-419C-EF840CC325B2}"/>
              </a:ext>
            </a:extLst>
          </p:cNvPr>
          <p:cNvSpPr>
            <a:spLocks noGrp="1"/>
          </p:cNvSpPr>
          <p:nvPr>
            <p:ph type="title"/>
          </p:nvPr>
        </p:nvSpPr>
        <p:spPr>
          <a:xfrm>
            <a:off x="1371600" y="685800"/>
            <a:ext cx="9601200" cy="918713"/>
          </a:xfrm>
        </p:spPr>
        <p:txBody>
          <a:bodyPr/>
          <a:lstStyle/>
          <a:p>
            <a:r>
              <a:rPr lang="en-IN" b="1" dirty="0">
                <a:latin typeface="Times New Roman" panose="02020603050405020304" pitchFamily="18" charset="0"/>
                <a:cs typeface="Times New Roman" panose="02020603050405020304" pitchFamily="18" charset="0"/>
              </a:rPr>
              <a:t>IAM HANDS ON</a:t>
            </a:r>
          </a:p>
        </p:txBody>
      </p:sp>
      <p:sp>
        <p:nvSpPr>
          <p:cNvPr id="3" name="Content Placeholder 2">
            <a:extLst>
              <a:ext uri="{FF2B5EF4-FFF2-40B4-BE49-F238E27FC236}">
                <a16:creationId xmlns:a16="http://schemas.microsoft.com/office/drawing/2014/main" id="{5A8F4007-A661-7987-3068-2D751FA23BFC}"/>
              </a:ext>
            </a:extLst>
          </p:cNvPr>
          <p:cNvSpPr>
            <a:spLocks noGrp="1"/>
          </p:cNvSpPr>
          <p:nvPr>
            <p:ph idx="1"/>
          </p:nvPr>
        </p:nvSpPr>
        <p:spPr>
          <a:xfrm>
            <a:off x="1371600" y="1483743"/>
            <a:ext cx="6875253" cy="4383657"/>
          </a:xfrm>
        </p:spPr>
        <p:txBody>
          <a:bodyPr/>
          <a:lstStyle/>
          <a:p>
            <a:pPr marL="0" indent="0">
              <a:lnSpc>
                <a:spcPct val="150000"/>
              </a:lnSpc>
              <a:buNone/>
            </a:pPr>
            <a:r>
              <a:rPr lang="en-US" dirty="0">
                <a:latin typeface="Times New Roman" panose="02020603050405020304" pitchFamily="18" charset="0"/>
                <a:cs typeface="Times New Roman" panose="02020603050405020304" pitchFamily="18" charset="0"/>
              </a:rPr>
              <a:t>IAM (Identity and access management) allows us to manage access to AWS services and resources securely. This hands-on tool ensures secure access management.</a:t>
            </a:r>
          </a:p>
          <a:p>
            <a:pPr marL="0" marR="0" lvl="0" indent="0" algn="l" defTabSz="914400" rtl="0" eaLnBrk="0" fontAlgn="base" latinLnBrk="0" hangingPunct="0">
              <a:lnSpc>
                <a:spcPct val="150000"/>
              </a:lnSpc>
              <a:spcBef>
                <a:spcPct val="0"/>
              </a:spcBef>
              <a:spcAft>
                <a:spcPct val="0"/>
              </a:spcAft>
              <a:buClrTx/>
              <a:buSzTx/>
              <a:buNone/>
              <a:tabLst/>
            </a:pPr>
            <a:r>
              <a:rPr lang="en-IN" b="1" dirty="0">
                <a:latin typeface="Times New Roman" panose="02020603050405020304" pitchFamily="18" charset="0"/>
                <a:cs typeface="Times New Roman" panose="02020603050405020304" pitchFamily="18" charset="0"/>
              </a:rPr>
              <a:t>Key Features:</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eaLnBrk="0" fontAlgn="base" hangingPunct="0">
              <a:lnSpc>
                <a:spcPct val="150000"/>
              </a:lnSpc>
              <a:spcBef>
                <a:spcPct val="0"/>
              </a:spcBef>
              <a:spcAft>
                <a:spcPct val="0"/>
              </a:spcAft>
              <a:buFont typeface="Arial" panose="020B0604020202020204" pitchFamily="34" charset="0"/>
              <a:buChar char="•"/>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Authentication</a:t>
            </a:r>
          </a:p>
          <a:p>
            <a:pPr eaLnBrk="0" fontAlgn="base" hangingPunct="0">
              <a:lnSpc>
                <a:spcPct val="150000"/>
              </a:lnSpc>
              <a:spcBef>
                <a:spcPct val="0"/>
              </a:spcBef>
              <a:spcAft>
                <a:spcPct val="0"/>
              </a:spcAft>
              <a:buFont typeface="Arial" panose="020B0604020202020204" pitchFamily="34" charset="0"/>
              <a:buChar char="•"/>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Policies and permissions</a:t>
            </a:r>
          </a:p>
          <a:p>
            <a:pPr eaLnBrk="0" fontAlgn="base" hangingPunct="0">
              <a:lnSpc>
                <a:spcPct val="150000"/>
              </a:lnSpc>
              <a:spcBef>
                <a:spcPct val="0"/>
              </a:spcBef>
              <a:spcAft>
                <a:spcPct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Access Keys for Programmatic Access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0A0B8A0-7A27-BFB6-CA28-68C314488295}"/>
              </a:ext>
            </a:extLst>
          </p:cNvPr>
          <p:cNvPicPr>
            <a:picLocks noChangeAspect="1"/>
          </p:cNvPicPr>
          <p:nvPr/>
        </p:nvPicPr>
        <p:blipFill>
          <a:blip r:embed="rId2"/>
          <a:stretch>
            <a:fillRect/>
          </a:stretch>
        </p:blipFill>
        <p:spPr>
          <a:xfrm>
            <a:off x="8307237" y="990601"/>
            <a:ext cx="3824377" cy="4733026"/>
          </a:xfrm>
          <a:prstGeom prst="rect">
            <a:avLst/>
          </a:prstGeom>
        </p:spPr>
      </p:pic>
    </p:spTree>
    <p:extLst>
      <p:ext uri="{BB962C8B-B14F-4D97-AF65-F5344CB8AC3E}">
        <p14:creationId xmlns:p14="http://schemas.microsoft.com/office/powerpoint/2010/main" val="2777191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F4B13-97ED-71ED-259A-8EDB7CA85DA3}"/>
              </a:ext>
            </a:extLst>
          </p:cNvPr>
          <p:cNvSpPr>
            <a:spLocks noGrp="1"/>
          </p:cNvSpPr>
          <p:nvPr>
            <p:ph type="title"/>
          </p:nvPr>
        </p:nvSpPr>
        <p:spPr>
          <a:xfrm>
            <a:off x="1431985" y="258793"/>
            <a:ext cx="9601200" cy="948906"/>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MULTI-FACTOR AUTHENTICATION</a:t>
            </a:r>
          </a:p>
        </p:txBody>
      </p:sp>
      <p:sp>
        <p:nvSpPr>
          <p:cNvPr id="3" name="Content Placeholder 2">
            <a:extLst>
              <a:ext uri="{FF2B5EF4-FFF2-40B4-BE49-F238E27FC236}">
                <a16:creationId xmlns:a16="http://schemas.microsoft.com/office/drawing/2014/main" id="{DF9DFDFB-E64D-10F2-86F8-E1FC229626BE}"/>
              </a:ext>
            </a:extLst>
          </p:cNvPr>
          <p:cNvSpPr>
            <a:spLocks noGrp="1"/>
          </p:cNvSpPr>
          <p:nvPr>
            <p:ph idx="1"/>
          </p:nvPr>
        </p:nvSpPr>
        <p:spPr>
          <a:xfrm>
            <a:off x="1371600" y="1086928"/>
            <a:ext cx="9601200" cy="4780472"/>
          </a:xfrm>
        </p:spPr>
        <p:txBody>
          <a:bodyPr/>
          <a:lstStyle/>
          <a:p>
            <a:pPr marL="0" indent="0">
              <a:lnSpc>
                <a:spcPct val="150000"/>
              </a:lnSpc>
              <a:buNone/>
            </a:pPr>
            <a:r>
              <a:rPr lang="en-US" dirty="0">
                <a:latin typeface="Times New Roman" panose="02020603050405020304" pitchFamily="18" charset="0"/>
                <a:cs typeface="Times New Roman" panose="02020603050405020304" pitchFamily="18" charset="0"/>
              </a:rPr>
              <a:t>Multi-Factor Authentication (MFA) is an security for accessing systems or applications. MFA reduces the risk of unauthorized access. By requiring multiple forms like given </a:t>
            </a:r>
            <a:r>
              <a:rPr lang="en-US" dirty="0" err="1">
                <a:latin typeface="Times New Roman" panose="02020603050405020304" pitchFamily="18" charset="0"/>
                <a:cs typeface="Times New Roman" panose="02020603050405020304" pitchFamily="18" charset="0"/>
              </a:rPr>
              <a:t>bekow</a:t>
            </a:r>
            <a:r>
              <a:rPr lang="en-US" dirty="0">
                <a:latin typeface="Times New Roman" panose="02020603050405020304" pitchFamily="18" charset="0"/>
                <a:cs typeface="Times New Roman" panose="02020603050405020304" pitchFamily="18" charset="0"/>
              </a:rPr>
              <a:t>.</a:t>
            </a:r>
          </a:p>
          <a:p>
            <a:pPr marL="0" indent="0">
              <a:lnSpc>
                <a:spcPct val="150000"/>
              </a:lnSpc>
              <a:buNone/>
            </a:pPr>
            <a:r>
              <a:rPr lang="en-US" b="1" dirty="0">
                <a:latin typeface="Times New Roman" panose="02020603050405020304" pitchFamily="18" charset="0"/>
                <a:cs typeface="Times New Roman" panose="02020603050405020304" pitchFamily="18" charset="0"/>
              </a:rPr>
              <a:t>There are three ways to setup an MFA </a:t>
            </a:r>
            <a:r>
              <a:rPr lang="en-US" dirty="0">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Passkey or Security key</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Authentication app</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Hardware TOTP token </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5ABE3E6-C671-A1A6-E91B-0C75752E54A0}"/>
              </a:ext>
            </a:extLst>
          </p:cNvPr>
          <p:cNvPicPr>
            <a:picLocks noChangeAspect="1"/>
          </p:cNvPicPr>
          <p:nvPr/>
        </p:nvPicPr>
        <p:blipFill>
          <a:blip r:embed="rId2"/>
          <a:stretch>
            <a:fillRect/>
          </a:stretch>
        </p:blipFill>
        <p:spPr>
          <a:xfrm>
            <a:off x="6694098" y="2439838"/>
            <a:ext cx="4339087" cy="3331234"/>
          </a:xfrm>
          <a:prstGeom prst="rect">
            <a:avLst/>
          </a:prstGeom>
        </p:spPr>
      </p:pic>
    </p:spTree>
    <p:extLst>
      <p:ext uri="{BB962C8B-B14F-4D97-AF65-F5344CB8AC3E}">
        <p14:creationId xmlns:p14="http://schemas.microsoft.com/office/powerpoint/2010/main" val="113364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3505-B14B-F9C4-5A77-7ED1E9452259}"/>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SETUP AN MFA TO ROOT USER</a:t>
            </a:r>
          </a:p>
        </p:txBody>
      </p:sp>
      <p:sp>
        <p:nvSpPr>
          <p:cNvPr id="3" name="Content Placeholder 2">
            <a:extLst>
              <a:ext uri="{FF2B5EF4-FFF2-40B4-BE49-F238E27FC236}">
                <a16:creationId xmlns:a16="http://schemas.microsoft.com/office/drawing/2014/main" id="{E1D71E95-272E-2FE8-8B03-CB9B67939EF3}"/>
              </a:ext>
            </a:extLst>
          </p:cNvPr>
          <p:cNvSpPr>
            <a:spLocks noGrp="1"/>
          </p:cNvSpPr>
          <p:nvPr>
            <p:ph idx="1"/>
          </p:nvPr>
        </p:nvSpPr>
        <p:spPr>
          <a:xfrm>
            <a:off x="1371600" y="1509623"/>
            <a:ext cx="9601200" cy="4357777"/>
          </a:xfrm>
        </p:spPr>
        <p:txBody>
          <a:bodyPr/>
          <a:lstStyle/>
          <a:p>
            <a:pPr marL="457200" indent="-457200">
              <a:lnSpc>
                <a:spcPct val="150000"/>
              </a:lnSpc>
              <a:buFont typeface="+mj-lt"/>
              <a:buAutoNum type="arabicPeriod"/>
            </a:pPr>
            <a:r>
              <a:rPr lang="en-US" dirty="0"/>
              <a:t>Sign in to AWS Management Console</a:t>
            </a:r>
          </a:p>
          <a:p>
            <a:pPr marL="457200" indent="-457200">
              <a:lnSpc>
                <a:spcPct val="150000"/>
              </a:lnSpc>
              <a:buFont typeface="+mj-lt"/>
              <a:buAutoNum type="arabicPeriod"/>
            </a:pPr>
            <a:r>
              <a:rPr lang="en-US" dirty="0"/>
              <a:t>In the top-right corner, click on your account name </a:t>
            </a:r>
            <a:r>
              <a:rPr lang="en-IN" dirty="0"/>
              <a:t>select Security Credentials.</a:t>
            </a:r>
          </a:p>
          <a:p>
            <a:pPr marL="457200" indent="-457200">
              <a:lnSpc>
                <a:spcPct val="150000"/>
              </a:lnSpc>
              <a:buFont typeface="+mj-lt"/>
              <a:buAutoNum type="arabicPeriod"/>
            </a:pPr>
            <a:r>
              <a:rPr lang="en-US" dirty="0"/>
              <a:t>Scroll down to the MFA section.</a:t>
            </a:r>
          </a:p>
          <a:p>
            <a:pPr marL="457200" indent="-457200">
              <a:lnSpc>
                <a:spcPct val="150000"/>
              </a:lnSpc>
              <a:buFont typeface="+mj-lt"/>
              <a:buAutoNum type="arabicPeriod"/>
            </a:pPr>
            <a:r>
              <a:rPr lang="en-US" dirty="0"/>
              <a:t>Click on Activate MFA.</a:t>
            </a:r>
          </a:p>
          <a:p>
            <a:pPr marL="457200" indent="-457200">
              <a:lnSpc>
                <a:spcPct val="100000"/>
              </a:lnSpc>
              <a:buFont typeface="+mj-lt"/>
              <a:buAutoNum type="arabicPeriod"/>
            </a:pPr>
            <a:r>
              <a:rPr lang="en-US" dirty="0"/>
              <a:t>We can able to see three options</a:t>
            </a:r>
            <a:r>
              <a:rPr lang="en-IN" dirty="0"/>
              <a:t> select one option </a:t>
            </a:r>
          </a:p>
          <a:p>
            <a:pPr marL="0" indent="0">
              <a:lnSpc>
                <a:spcPct val="150000"/>
              </a:lnSpc>
              <a:buNone/>
            </a:pPr>
            <a:r>
              <a:rPr lang="en-IN" dirty="0"/>
              <a:t>6.    Assign MFA </a:t>
            </a:r>
            <a:endParaRPr lang="en-US" dirty="0"/>
          </a:p>
        </p:txBody>
      </p:sp>
      <p:pic>
        <p:nvPicPr>
          <p:cNvPr id="8" name="Picture 7">
            <a:extLst>
              <a:ext uri="{FF2B5EF4-FFF2-40B4-BE49-F238E27FC236}">
                <a16:creationId xmlns:a16="http://schemas.microsoft.com/office/drawing/2014/main" id="{098372A6-B020-38E1-A656-B60F1414598C}"/>
              </a:ext>
            </a:extLst>
          </p:cNvPr>
          <p:cNvPicPr>
            <a:picLocks noChangeAspect="1"/>
          </p:cNvPicPr>
          <p:nvPr/>
        </p:nvPicPr>
        <p:blipFill>
          <a:blip r:embed="rId2"/>
          <a:stretch>
            <a:fillRect/>
          </a:stretch>
        </p:blipFill>
        <p:spPr>
          <a:xfrm>
            <a:off x="7686137" y="2743201"/>
            <a:ext cx="4356338" cy="3666225"/>
          </a:xfrm>
          <a:prstGeom prst="rect">
            <a:avLst/>
          </a:prstGeom>
        </p:spPr>
      </p:pic>
    </p:spTree>
    <p:extLst>
      <p:ext uri="{BB962C8B-B14F-4D97-AF65-F5344CB8AC3E}">
        <p14:creationId xmlns:p14="http://schemas.microsoft.com/office/powerpoint/2010/main" val="1140887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2DD39-BCD3-952F-165B-23F8DD0E9893}"/>
              </a:ext>
            </a:extLst>
          </p:cNvPr>
          <p:cNvSpPr>
            <a:spLocks noGrp="1"/>
          </p:cNvSpPr>
          <p:nvPr>
            <p:ph type="title"/>
          </p:nvPr>
        </p:nvSpPr>
        <p:spPr>
          <a:xfrm>
            <a:off x="1371600" y="247650"/>
            <a:ext cx="9601200" cy="891037"/>
          </a:xfrm>
        </p:spPr>
        <p:txBody>
          <a:bodyPr/>
          <a:lstStyle/>
          <a:p>
            <a:pPr algn="ctr"/>
            <a:r>
              <a:rPr lang="en-IN" b="1" dirty="0"/>
              <a:t>BILLING ALARAM</a:t>
            </a:r>
          </a:p>
        </p:txBody>
      </p:sp>
      <p:sp>
        <p:nvSpPr>
          <p:cNvPr id="3" name="Content Placeholder 2">
            <a:extLst>
              <a:ext uri="{FF2B5EF4-FFF2-40B4-BE49-F238E27FC236}">
                <a16:creationId xmlns:a16="http://schemas.microsoft.com/office/drawing/2014/main" id="{AD537C74-1166-3842-6201-33B252E6CC09}"/>
              </a:ext>
            </a:extLst>
          </p:cNvPr>
          <p:cNvSpPr>
            <a:spLocks noGrp="1"/>
          </p:cNvSpPr>
          <p:nvPr>
            <p:ph idx="1"/>
          </p:nvPr>
        </p:nvSpPr>
        <p:spPr>
          <a:xfrm>
            <a:off x="1371600" y="974785"/>
            <a:ext cx="9601200" cy="5357004"/>
          </a:xfrm>
        </p:spPr>
        <p:txBody>
          <a:bodyPr>
            <a:normAutofit/>
          </a:bodyPr>
          <a:lstStyle/>
          <a:p>
            <a:pPr marL="0" indent="0">
              <a:lnSpc>
                <a:spcPct val="150000"/>
              </a:lnSpc>
              <a:buNone/>
            </a:pPr>
            <a:r>
              <a:rPr lang="en-US" dirty="0"/>
              <a:t>Billing Alarms help us control costs by notifying us if spending goes above a set limit making it easy to control from unexpected charges and ensuring we stay within our budget.</a:t>
            </a:r>
          </a:p>
          <a:p>
            <a:pPr marL="0" indent="0">
              <a:buNone/>
            </a:pPr>
            <a:r>
              <a:rPr lang="en-IN" b="1" dirty="0"/>
              <a:t>SETUP FOR BILLING ALARAM</a:t>
            </a:r>
          </a:p>
          <a:p>
            <a:pPr marL="457200" indent="-457200">
              <a:buFont typeface="+mj-lt"/>
              <a:buAutoNum type="arabicPeriod"/>
            </a:pPr>
            <a:r>
              <a:rPr lang="en-IN" dirty="0"/>
              <a:t>Access the Billing Dashboard</a:t>
            </a:r>
          </a:p>
          <a:p>
            <a:pPr marL="457200" indent="-457200">
              <a:buFont typeface="+mj-lt"/>
              <a:buAutoNum type="arabicPeriod"/>
            </a:pPr>
            <a:r>
              <a:rPr lang="en-IN" dirty="0"/>
              <a:t>Navigate to Budgets and Create a New Budget</a:t>
            </a:r>
          </a:p>
          <a:p>
            <a:pPr marL="457200" indent="-457200">
              <a:buFont typeface="+mj-lt"/>
              <a:buAutoNum type="arabicPeriod"/>
            </a:pPr>
            <a:r>
              <a:rPr lang="en-IN" dirty="0"/>
              <a:t>Set Budget Details</a:t>
            </a:r>
          </a:p>
          <a:p>
            <a:pPr marL="457200" indent="-457200">
              <a:buFont typeface="+mj-lt"/>
              <a:buAutoNum type="arabicPeriod"/>
            </a:pPr>
            <a:r>
              <a:rPr lang="en-IN" dirty="0"/>
              <a:t>Set up alerts </a:t>
            </a:r>
            <a:r>
              <a:rPr lang="en-US" dirty="0"/>
              <a:t>when usage or cost exceeds and                                                  set the threshold (e.g., 80% of the budget amount).</a:t>
            </a:r>
          </a:p>
          <a:p>
            <a:pPr marL="457200" indent="-457200">
              <a:buFont typeface="+mj-lt"/>
              <a:buAutoNum type="arabicPeriod"/>
            </a:pPr>
            <a:r>
              <a:rPr lang="en-US" dirty="0"/>
              <a:t>Set Notifications enter the email addresses where                                                         you want the notifications sent.</a:t>
            </a:r>
          </a:p>
          <a:p>
            <a:pPr marL="457200" indent="-457200">
              <a:buFont typeface="+mj-lt"/>
              <a:buAutoNum type="arabicPeriod"/>
            </a:pPr>
            <a:r>
              <a:rPr lang="en-IN" dirty="0"/>
              <a:t>Review and click on create budget.</a:t>
            </a:r>
            <a:endParaRPr lang="en-US" dirty="0"/>
          </a:p>
        </p:txBody>
      </p:sp>
      <p:pic>
        <p:nvPicPr>
          <p:cNvPr id="5" name="Picture 4">
            <a:extLst>
              <a:ext uri="{FF2B5EF4-FFF2-40B4-BE49-F238E27FC236}">
                <a16:creationId xmlns:a16="http://schemas.microsoft.com/office/drawing/2014/main" id="{42FB8916-F7B0-5B70-D31C-02C5A674400F}"/>
              </a:ext>
            </a:extLst>
          </p:cNvPr>
          <p:cNvPicPr>
            <a:picLocks noChangeAspect="1"/>
          </p:cNvPicPr>
          <p:nvPr/>
        </p:nvPicPr>
        <p:blipFill>
          <a:blip r:embed="rId2"/>
          <a:stretch>
            <a:fillRect/>
          </a:stretch>
        </p:blipFill>
        <p:spPr>
          <a:xfrm>
            <a:off x="7617124" y="2122098"/>
            <a:ext cx="4425351" cy="4554747"/>
          </a:xfrm>
          <a:prstGeom prst="rect">
            <a:avLst/>
          </a:prstGeom>
        </p:spPr>
      </p:pic>
    </p:spTree>
    <p:extLst>
      <p:ext uri="{BB962C8B-B14F-4D97-AF65-F5344CB8AC3E}">
        <p14:creationId xmlns:p14="http://schemas.microsoft.com/office/powerpoint/2010/main" val="1970734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23A1-F6F4-0FEF-30FB-DD45ACF0C0C6}"/>
              </a:ext>
            </a:extLst>
          </p:cNvPr>
          <p:cNvSpPr>
            <a:spLocks noGrp="1"/>
          </p:cNvSpPr>
          <p:nvPr>
            <p:ph type="title"/>
          </p:nvPr>
        </p:nvSpPr>
        <p:spPr>
          <a:xfrm>
            <a:off x="1371600" y="332117"/>
            <a:ext cx="9601200" cy="780691"/>
          </a:xfrm>
        </p:spPr>
        <p:txBody>
          <a:bodyPr/>
          <a:lstStyle/>
          <a:p>
            <a:pPr algn="ctr"/>
            <a:r>
              <a:rPr lang="en-IN" b="1" dirty="0">
                <a:latin typeface="Times New Roman" panose="02020603050405020304" pitchFamily="18" charset="0"/>
                <a:cs typeface="Times New Roman" panose="02020603050405020304" pitchFamily="18" charset="0"/>
              </a:rPr>
              <a:t>S3 BUCKET</a:t>
            </a:r>
          </a:p>
        </p:txBody>
      </p:sp>
      <p:sp>
        <p:nvSpPr>
          <p:cNvPr id="3" name="Content Placeholder 2">
            <a:extLst>
              <a:ext uri="{FF2B5EF4-FFF2-40B4-BE49-F238E27FC236}">
                <a16:creationId xmlns:a16="http://schemas.microsoft.com/office/drawing/2014/main" id="{2735CF4E-6EEA-E1C2-E59F-22666B080638}"/>
              </a:ext>
            </a:extLst>
          </p:cNvPr>
          <p:cNvSpPr>
            <a:spLocks noGrp="1"/>
          </p:cNvSpPr>
          <p:nvPr>
            <p:ph idx="1"/>
          </p:nvPr>
        </p:nvSpPr>
        <p:spPr>
          <a:xfrm>
            <a:off x="1371600" y="1112808"/>
            <a:ext cx="9601200" cy="4754592"/>
          </a:xfrm>
        </p:spPr>
        <p:txBody>
          <a:bodyPr/>
          <a:lstStyle/>
          <a:p>
            <a:pPr marL="0" indent="0">
              <a:lnSpc>
                <a:spcPct val="150000"/>
              </a:lnSpc>
              <a:buNone/>
            </a:pPr>
            <a:r>
              <a:rPr lang="en-US" dirty="0"/>
              <a:t>Amazon Simple Storage Service (S3) allows us to store data in buckets and retrieve data easily you can access your files from anywhere, at any time, as long as you have an internet connection.</a:t>
            </a:r>
          </a:p>
          <a:p>
            <a:pPr marL="457200" indent="-457200">
              <a:lnSpc>
                <a:spcPct val="150000"/>
              </a:lnSpc>
              <a:buFont typeface="+mj-lt"/>
              <a:buAutoNum type="arabicPeriod"/>
            </a:pPr>
            <a:r>
              <a:rPr lang="en-US" dirty="0"/>
              <a:t>Create Bucket: Upload a test file and access it via URL (initial error). </a:t>
            </a:r>
          </a:p>
          <a:p>
            <a:pPr marL="457200" indent="-457200">
              <a:lnSpc>
                <a:spcPct val="150000"/>
              </a:lnSpc>
              <a:buFont typeface="+mj-lt"/>
              <a:buAutoNum type="arabicPeriod"/>
            </a:pPr>
            <a:r>
              <a:rPr lang="en-US" dirty="0"/>
              <a:t>Check Permissions: Make the file public and access it via the browser. </a:t>
            </a:r>
          </a:p>
          <a:p>
            <a:pPr marL="457200" indent="-457200">
              <a:lnSpc>
                <a:spcPct val="150000"/>
              </a:lnSpc>
              <a:buFont typeface="+mj-lt"/>
              <a:buAutoNum type="arabicPeriod"/>
            </a:pPr>
            <a:r>
              <a:rPr lang="en-US" dirty="0"/>
              <a:t>Enable Versioning: Upload a new file version and verify both versions.</a:t>
            </a:r>
          </a:p>
          <a:p>
            <a:pPr marL="457200" indent="-457200">
              <a:lnSpc>
                <a:spcPct val="150000"/>
              </a:lnSpc>
              <a:buFont typeface="+mj-lt"/>
              <a:buAutoNum type="arabicPeriod"/>
            </a:pPr>
            <a:r>
              <a:rPr lang="en-US" dirty="0"/>
              <a:t>Delete File: Use versioning to access the deleted file.</a:t>
            </a:r>
            <a:endParaRPr lang="en-IN" dirty="0"/>
          </a:p>
        </p:txBody>
      </p:sp>
      <p:pic>
        <p:nvPicPr>
          <p:cNvPr id="5" name="Picture 4">
            <a:extLst>
              <a:ext uri="{FF2B5EF4-FFF2-40B4-BE49-F238E27FC236}">
                <a16:creationId xmlns:a16="http://schemas.microsoft.com/office/drawing/2014/main" id="{D8A2D007-DFDD-3CCE-0743-E9E9A652BAC7}"/>
              </a:ext>
            </a:extLst>
          </p:cNvPr>
          <p:cNvPicPr>
            <a:picLocks noChangeAspect="1"/>
          </p:cNvPicPr>
          <p:nvPr/>
        </p:nvPicPr>
        <p:blipFill>
          <a:blip r:embed="rId2"/>
          <a:stretch>
            <a:fillRect/>
          </a:stretch>
        </p:blipFill>
        <p:spPr>
          <a:xfrm>
            <a:off x="7401463" y="5108634"/>
            <a:ext cx="4873923" cy="1517531"/>
          </a:xfrm>
          <a:prstGeom prst="rect">
            <a:avLst/>
          </a:prstGeom>
        </p:spPr>
      </p:pic>
    </p:spTree>
    <p:extLst>
      <p:ext uri="{BB962C8B-B14F-4D97-AF65-F5344CB8AC3E}">
        <p14:creationId xmlns:p14="http://schemas.microsoft.com/office/powerpoint/2010/main" val="420887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F470-C821-ADC5-6F15-ADB9C05866FF}"/>
              </a:ext>
            </a:extLst>
          </p:cNvPr>
          <p:cNvSpPr>
            <a:spLocks noGrp="1"/>
          </p:cNvSpPr>
          <p:nvPr>
            <p:ph type="title"/>
          </p:nvPr>
        </p:nvSpPr>
        <p:spPr>
          <a:xfrm>
            <a:off x="1371600" y="332117"/>
            <a:ext cx="9601200" cy="841075"/>
          </a:xfrm>
        </p:spPr>
        <p:txBody>
          <a:bodyPr/>
          <a:lstStyle/>
          <a:p>
            <a:pPr algn="ctr"/>
            <a:r>
              <a:rPr lang="en-IN" b="1" dirty="0">
                <a:latin typeface="Times New Roman" panose="02020603050405020304" pitchFamily="18" charset="0"/>
                <a:cs typeface="Times New Roman" panose="02020603050405020304" pitchFamily="18" charset="0"/>
              </a:rPr>
              <a:t>ELASTIC COMPUTE CLOUD (EC2)</a:t>
            </a:r>
          </a:p>
        </p:txBody>
      </p:sp>
      <p:sp>
        <p:nvSpPr>
          <p:cNvPr id="3" name="Content Placeholder 2">
            <a:extLst>
              <a:ext uri="{FF2B5EF4-FFF2-40B4-BE49-F238E27FC236}">
                <a16:creationId xmlns:a16="http://schemas.microsoft.com/office/drawing/2014/main" id="{B6D5F53E-14ED-F4C7-DAB3-58B173077AEE}"/>
              </a:ext>
            </a:extLst>
          </p:cNvPr>
          <p:cNvSpPr>
            <a:spLocks noGrp="1"/>
          </p:cNvSpPr>
          <p:nvPr>
            <p:ph idx="1"/>
          </p:nvPr>
        </p:nvSpPr>
        <p:spPr>
          <a:xfrm>
            <a:off x="1371600" y="1081896"/>
            <a:ext cx="9721970" cy="5068738"/>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Amazon EC2 (Elastic Compute Cloud) is a service that lets you rent instances in the cloud. You can choose the size and power of the computer based on what you need. It's flexible, so you can easily increase or decrease the resources as your needs change, and you only pay for what you use.</a:t>
            </a:r>
          </a:p>
          <a:p>
            <a:pPr marL="457200" indent="-4572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Create an EC2 Instance: </a:t>
            </a:r>
            <a:r>
              <a:rPr lang="en-US" dirty="0">
                <a:latin typeface="Times New Roman" panose="02020603050405020304" pitchFamily="18" charset="0"/>
                <a:cs typeface="Times New Roman" panose="02020603050405020304" pitchFamily="18" charset="0"/>
              </a:rPr>
              <a:t>Launch a t2.micro instance with Ubuntu as the operating system (eligible for the Free Tier).</a:t>
            </a:r>
          </a:p>
          <a:p>
            <a:pPr marL="457200" indent="-4572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Set Up Security Group: </a:t>
            </a:r>
            <a:r>
              <a:rPr lang="en-US" dirty="0">
                <a:latin typeface="Times New Roman" panose="02020603050405020304" pitchFamily="18" charset="0"/>
                <a:cs typeface="Times New Roman" panose="02020603050405020304" pitchFamily="18" charset="0"/>
              </a:rPr>
              <a:t>Configure the security group to allow access to necessary ports, like SSH (port 22), so you can connect remotely.</a:t>
            </a:r>
          </a:p>
          <a:p>
            <a:pPr marL="457200" indent="-457200">
              <a:lnSpc>
                <a:spcPct val="150000"/>
              </a:lnSpc>
              <a:buFont typeface="+mj-lt"/>
              <a:buAutoNum type="arabicPeriod"/>
            </a:pPr>
            <a:r>
              <a:rPr lang="en-US" dirty="0">
                <a:latin typeface="Times New Roman" panose="02020603050405020304" pitchFamily="18" charset="0"/>
                <a:cs typeface="Times New Roman" panose="02020603050405020304" pitchFamily="18" charset="0"/>
              </a:rPr>
              <a:t>Use SSH to connect to the instance using PuTTY or a similar SSH client.</a:t>
            </a:r>
            <a:r>
              <a:rPr lang="en-US" b="1" dirty="0">
                <a:latin typeface="Times New Roman" panose="02020603050405020304" pitchFamily="18" charset="0"/>
                <a:cs typeface="Times New Roman" panose="02020603050405020304" pitchFamily="18" charset="0"/>
              </a:rPr>
              <a:t> Connect to the Instance: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096147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389</TotalTime>
  <Words>2226</Words>
  <Application>Microsoft Office PowerPoint</Application>
  <PresentationFormat>Widescreen</PresentationFormat>
  <Paragraphs>177</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Algerian</vt:lpstr>
      <vt:lpstr>Arial</vt:lpstr>
      <vt:lpstr>Calibri</vt:lpstr>
      <vt:lpstr>Franklin Gothic Book</vt:lpstr>
      <vt:lpstr>Times New Roman</vt:lpstr>
      <vt:lpstr>Crop</vt:lpstr>
      <vt:lpstr>MINI PROECT-1</vt:lpstr>
      <vt:lpstr>AGENDA</vt:lpstr>
      <vt:lpstr>WHAT IS AWS ?</vt:lpstr>
      <vt:lpstr>IAM HANDS ON</vt:lpstr>
      <vt:lpstr>MULTI-FACTOR AUTHENTICATION</vt:lpstr>
      <vt:lpstr>SETUP AN MFA TO ROOT USER</vt:lpstr>
      <vt:lpstr>BILLING ALARAM</vt:lpstr>
      <vt:lpstr>S3 BUCKET</vt:lpstr>
      <vt:lpstr>ELASTIC COMPUTE CLOUD (EC2)</vt:lpstr>
      <vt:lpstr>SECURITY GROUP</vt:lpstr>
      <vt:lpstr>VOLUME AND SNAPSHOTS</vt:lpstr>
      <vt:lpstr>AMAZON MACHINE IMAGE (AMI)</vt:lpstr>
      <vt:lpstr>LOAD BALANCER</vt:lpstr>
      <vt:lpstr>AUTO SCALING GROUPS &amp; LAUNCH TEMPLATE</vt:lpstr>
      <vt:lpstr>RDS (RELATIONAL DATABASE)</vt:lpstr>
      <vt:lpstr>GIT MINI PROJECT - 2</vt:lpstr>
      <vt:lpstr>AGENDA</vt:lpstr>
      <vt:lpstr>WHAT IS GIT?</vt:lpstr>
      <vt:lpstr>CREATING EC2 INSTANCE</vt:lpstr>
      <vt:lpstr>CREATING REPO IN THE LOCAL MACHINE</vt:lpstr>
      <vt:lpstr>CREATING REPO IN REMOTE LOCATION</vt:lpstr>
      <vt:lpstr>WORKING WITH REMOTE REPO</vt:lpstr>
      <vt:lpstr>PUSHING LOCALLY CREATED REPO TO GITHUB</vt:lpstr>
      <vt:lpstr>CREATE A NEW BRANCH FROM YOUR MAIN BRANCH</vt:lpstr>
      <vt:lpstr>PULL ALL THE BRANCHES IN YOUR LOCAL MACHINE</vt:lpstr>
      <vt:lpstr>MERGE OUR FUTURE BRANCH WITH MAIN BRANCH</vt:lpstr>
      <vt:lpstr>GO TO THE LOCAL MACHINE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Spandana Baindla</dc:creator>
  <cp:lastModifiedBy>Spandana Baindla</cp:lastModifiedBy>
  <cp:revision>2</cp:revision>
  <dcterms:created xsi:type="dcterms:W3CDTF">2024-11-06T14:47:50Z</dcterms:created>
  <dcterms:modified xsi:type="dcterms:W3CDTF">2024-11-07T11:24:22Z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